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69"/>
  </p:notesMasterIdLst>
  <p:sldIdLst>
    <p:sldId id="258" r:id="rId2"/>
    <p:sldId id="296" r:id="rId3"/>
    <p:sldId id="262" r:id="rId4"/>
    <p:sldId id="297" r:id="rId5"/>
    <p:sldId id="316" r:id="rId6"/>
    <p:sldId id="377" r:id="rId7"/>
    <p:sldId id="298" r:id="rId8"/>
    <p:sldId id="330" r:id="rId9"/>
    <p:sldId id="345" r:id="rId10"/>
    <p:sldId id="354" r:id="rId11"/>
    <p:sldId id="355" r:id="rId12"/>
    <p:sldId id="356" r:id="rId13"/>
    <p:sldId id="357" r:id="rId14"/>
    <p:sldId id="358" r:id="rId15"/>
    <p:sldId id="359" r:id="rId16"/>
    <p:sldId id="350" r:id="rId17"/>
    <p:sldId id="351" r:id="rId18"/>
    <p:sldId id="352" r:id="rId19"/>
    <p:sldId id="334" r:id="rId20"/>
    <p:sldId id="360" r:id="rId21"/>
    <p:sldId id="353" r:id="rId22"/>
    <p:sldId id="309" r:id="rId23"/>
    <p:sldId id="310" r:id="rId24"/>
    <p:sldId id="311" r:id="rId25"/>
    <p:sldId id="312" r:id="rId26"/>
    <p:sldId id="313" r:id="rId27"/>
    <p:sldId id="331" r:id="rId28"/>
    <p:sldId id="379" r:id="rId29"/>
    <p:sldId id="378" r:id="rId30"/>
    <p:sldId id="317" r:id="rId31"/>
    <p:sldId id="318" r:id="rId32"/>
    <p:sldId id="319" r:id="rId33"/>
    <p:sldId id="320" r:id="rId34"/>
    <p:sldId id="321" r:id="rId35"/>
    <p:sldId id="322" r:id="rId36"/>
    <p:sldId id="323" r:id="rId37"/>
    <p:sldId id="324" r:id="rId38"/>
    <p:sldId id="325" r:id="rId39"/>
    <p:sldId id="326" r:id="rId40"/>
    <p:sldId id="361" r:id="rId41"/>
    <p:sldId id="363" r:id="rId42"/>
    <p:sldId id="382" r:id="rId43"/>
    <p:sldId id="276" r:id="rId44"/>
    <p:sldId id="277" r:id="rId45"/>
    <p:sldId id="265" r:id="rId46"/>
    <p:sldId id="372" r:id="rId47"/>
    <p:sldId id="384" r:id="rId48"/>
    <p:sldId id="387" r:id="rId49"/>
    <p:sldId id="386" r:id="rId50"/>
    <p:sldId id="385" r:id="rId51"/>
    <p:sldId id="364" r:id="rId52"/>
    <p:sldId id="274" r:id="rId53"/>
    <p:sldId id="370" r:id="rId54"/>
    <p:sldId id="381" r:id="rId55"/>
    <p:sldId id="257" r:id="rId56"/>
    <p:sldId id="260" r:id="rId57"/>
    <p:sldId id="263" r:id="rId58"/>
    <p:sldId id="380" r:id="rId59"/>
    <p:sldId id="365" r:id="rId60"/>
    <p:sldId id="366" r:id="rId61"/>
    <p:sldId id="368" r:id="rId62"/>
    <p:sldId id="339" r:id="rId63"/>
    <p:sldId id="340" r:id="rId64"/>
    <p:sldId id="341" r:id="rId65"/>
    <p:sldId id="342" r:id="rId66"/>
    <p:sldId id="343" r:id="rId67"/>
    <p:sldId id="344" r:id="rId6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041" autoAdjust="0"/>
    <p:restoredTop sz="95771" autoAdjust="0"/>
  </p:normalViewPr>
  <p:slideViewPr>
    <p:cSldViewPr snapToGrid="0" snapToObjects="1">
      <p:cViewPr varScale="1">
        <p:scale>
          <a:sx n="152" d="100"/>
          <a:sy n="152" d="100"/>
        </p:scale>
        <p:origin x="1884" y="13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A474F4-B788-44D1-8D7F-A5CD10506B84}" type="doc">
      <dgm:prSet loTypeId="urn:microsoft.com/office/officeart/2005/8/layout/venn2" loCatId="relationship" qsTypeId="urn:microsoft.com/office/officeart/2005/8/quickstyle/simple1" qsCatId="simple" csTypeId="urn:microsoft.com/office/officeart/2005/8/colors/colorful2" csCatId="colorful" phldr="1"/>
      <dgm:spPr/>
      <dgm:t>
        <a:bodyPr/>
        <a:lstStyle/>
        <a:p>
          <a:endParaRPr lang="en-US"/>
        </a:p>
      </dgm:t>
    </dgm:pt>
    <dgm:pt modelId="{82585959-E9EA-40E3-9785-086D621C7A7C}">
      <dgm:prSet phldrT="[Text]" custT="1"/>
      <dgm:spPr/>
      <dgm:t>
        <a:bodyPr/>
        <a:lstStyle/>
        <a:p>
          <a:r>
            <a:rPr lang="en-US" sz="1200" b="1" dirty="0">
              <a:solidFill>
                <a:schemeClr val="tx1"/>
              </a:solidFill>
              <a:latin typeface="Arial" panose="020B0604020202020204" pitchFamily="34" charset="0"/>
              <a:cs typeface="Arial" panose="020B0604020202020204" pitchFamily="34" charset="0"/>
            </a:rPr>
            <a:t>Target population</a:t>
          </a:r>
        </a:p>
      </dgm:t>
    </dgm:pt>
    <dgm:pt modelId="{6BCFEA79-0560-4F1A-B559-06B82E7B3F9A}" type="parTrans" cxnId="{0DD059A8-30FA-4679-8382-0EC1B7FE3ACA}">
      <dgm:prSet/>
      <dgm:spPr/>
      <dgm:t>
        <a:bodyPr/>
        <a:lstStyle/>
        <a:p>
          <a:endParaRPr lang="en-US" sz="1800" b="1">
            <a:solidFill>
              <a:schemeClr val="tx1"/>
            </a:solidFill>
          </a:endParaRPr>
        </a:p>
      </dgm:t>
    </dgm:pt>
    <dgm:pt modelId="{38A4DE48-BE7C-4A8F-99B1-7B096C38B31B}" type="sibTrans" cxnId="{0DD059A8-30FA-4679-8382-0EC1B7FE3ACA}">
      <dgm:prSet/>
      <dgm:spPr/>
      <dgm:t>
        <a:bodyPr/>
        <a:lstStyle/>
        <a:p>
          <a:endParaRPr lang="en-US" sz="1800" b="1">
            <a:solidFill>
              <a:schemeClr val="tx1"/>
            </a:solidFill>
          </a:endParaRPr>
        </a:p>
      </dgm:t>
    </dgm:pt>
    <dgm:pt modelId="{8827CF61-1372-47A1-8A12-E32C57D60742}">
      <dgm:prSet phldrT="[Text]" custT="1"/>
      <dgm:spPr>
        <a:solidFill>
          <a:schemeClr val="accent3"/>
        </a:solidFill>
      </dgm:spPr>
      <dgm:t>
        <a:bodyPr/>
        <a:lstStyle/>
        <a:p>
          <a:r>
            <a:rPr lang="en-US" sz="1200" b="1" dirty="0">
              <a:solidFill>
                <a:schemeClr val="tx1"/>
              </a:solidFill>
              <a:latin typeface="Arial" panose="020B0604020202020204" pitchFamily="34" charset="0"/>
              <a:cs typeface="Arial" panose="020B0604020202020204" pitchFamily="34" charset="0"/>
            </a:rPr>
            <a:t>Intended sample</a:t>
          </a:r>
        </a:p>
      </dgm:t>
    </dgm:pt>
    <dgm:pt modelId="{2C501D8A-7C38-4FC6-9410-CE48496FF7AD}" type="parTrans" cxnId="{BE7501F9-C658-4032-8254-028FAA0B6755}">
      <dgm:prSet/>
      <dgm:spPr/>
      <dgm:t>
        <a:bodyPr/>
        <a:lstStyle/>
        <a:p>
          <a:endParaRPr lang="en-US" sz="1800" b="1">
            <a:solidFill>
              <a:schemeClr val="tx1"/>
            </a:solidFill>
          </a:endParaRPr>
        </a:p>
      </dgm:t>
    </dgm:pt>
    <dgm:pt modelId="{CADBA3D0-5302-4938-B17A-7743799F1093}" type="sibTrans" cxnId="{BE7501F9-C658-4032-8254-028FAA0B6755}">
      <dgm:prSet/>
      <dgm:spPr/>
      <dgm:t>
        <a:bodyPr/>
        <a:lstStyle/>
        <a:p>
          <a:endParaRPr lang="en-US" sz="1800" b="1">
            <a:solidFill>
              <a:schemeClr val="tx1"/>
            </a:solidFill>
          </a:endParaRPr>
        </a:p>
      </dgm:t>
    </dgm:pt>
    <dgm:pt modelId="{A24AB219-4822-4746-97F0-E197D51459B8}">
      <dgm:prSet phldrT="[Text]" custT="1"/>
      <dgm:spPr>
        <a:solidFill>
          <a:schemeClr val="accent4">
            <a:lumMod val="60000"/>
            <a:lumOff val="40000"/>
          </a:schemeClr>
        </a:solidFill>
      </dgm:spPr>
      <dgm:t>
        <a:bodyPr/>
        <a:lstStyle/>
        <a:p>
          <a:r>
            <a:rPr lang="en-US" sz="1400" b="1">
              <a:solidFill>
                <a:schemeClr val="tx1"/>
              </a:solidFill>
              <a:latin typeface="Arial" panose="020B0604020202020204" pitchFamily="34" charset="0"/>
              <a:cs typeface="Arial" panose="020B0604020202020204" pitchFamily="34" charset="0"/>
            </a:rPr>
            <a:t>Actual sample</a:t>
          </a:r>
          <a:endParaRPr lang="en-US" sz="1400" b="1" dirty="0">
            <a:solidFill>
              <a:schemeClr val="tx1"/>
            </a:solidFill>
            <a:latin typeface="Arial" panose="020B0604020202020204" pitchFamily="34" charset="0"/>
            <a:cs typeface="Arial" panose="020B0604020202020204" pitchFamily="34" charset="0"/>
          </a:endParaRPr>
        </a:p>
      </dgm:t>
    </dgm:pt>
    <dgm:pt modelId="{0BD86807-1F16-4A02-8A32-2BD21A494B1C}" type="parTrans" cxnId="{6A7C4DB1-52FE-4487-98DE-974B20B89552}">
      <dgm:prSet/>
      <dgm:spPr/>
      <dgm:t>
        <a:bodyPr/>
        <a:lstStyle/>
        <a:p>
          <a:endParaRPr lang="en-US" sz="1800" b="1">
            <a:solidFill>
              <a:schemeClr val="tx1"/>
            </a:solidFill>
          </a:endParaRPr>
        </a:p>
      </dgm:t>
    </dgm:pt>
    <dgm:pt modelId="{E64B01BE-A852-48CE-BB3A-3472964D86E8}" type="sibTrans" cxnId="{6A7C4DB1-52FE-4487-98DE-974B20B89552}">
      <dgm:prSet/>
      <dgm:spPr/>
      <dgm:t>
        <a:bodyPr/>
        <a:lstStyle/>
        <a:p>
          <a:endParaRPr lang="en-US" sz="1800" b="1">
            <a:solidFill>
              <a:schemeClr val="tx1"/>
            </a:solidFill>
          </a:endParaRPr>
        </a:p>
      </dgm:t>
    </dgm:pt>
    <dgm:pt modelId="{E0D6DD6F-7C16-4A1F-A74F-FA47F11B66A3}">
      <dgm:prSet phldrT="[Text]" custT="1"/>
      <dgm:spPr>
        <a:solidFill>
          <a:srgbClr val="F79646"/>
        </a:solidFill>
      </dgm:spPr>
      <dgm:t>
        <a:bodyPr/>
        <a:lstStyle/>
        <a:p>
          <a:r>
            <a:rPr lang="en-US" sz="1400" b="1">
              <a:solidFill>
                <a:schemeClr val="tx1"/>
              </a:solidFill>
              <a:latin typeface="Arial" panose="020B0604020202020204" pitchFamily="34" charset="0"/>
              <a:cs typeface="Arial" panose="020B0604020202020204" pitchFamily="34" charset="0"/>
            </a:rPr>
            <a:t>Source population</a:t>
          </a:r>
          <a:endParaRPr lang="en-US" sz="1400" b="1" dirty="0">
            <a:solidFill>
              <a:schemeClr val="tx1"/>
            </a:solidFill>
            <a:latin typeface="Arial" panose="020B0604020202020204" pitchFamily="34" charset="0"/>
            <a:cs typeface="Arial" panose="020B0604020202020204" pitchFamily="34" charset="0"/>
          </a:endParaRPr>
        </a:p>
      </dgm:t>
    </dgm:pt>
    <dgm:pt modelId="{D1695C5C-F96E-4B4F-A0A0-15C908C1D45F}" type="parTrans" cxnId="{ED8B78A2-5CD6-456A-B4B9-A7589A52B565}">
      <dgm:prSet/>
      <dgm:spPr/>
      <dgm:t>
        <a:bodyPr/>
        <a:lstStyle/>
        <a:p>
          <a:endParaRPr lang="en-US" sz="1800">
            <a:solidFill>
              <a:schemeClr val="tx1"/>
            </a:solidFill>
          </a:endParaRPr>
        </a:p>
      </dgm:t>
    </dgm:pt>
    <dgm:pt modelId="{FD2AA89A-9E70-4784-8ABE-7A05C7082F4A}" type="sibTrans" cxnId="{ED8B78A2-5CD6-456A-B4B9-A7589A52B565}">
      <dgm:prSet/>
      <dgm:spPr/>
      <dgm:t>
        <a:bodyPr/>
        <a:lstStyle/>
        <a:p>
          <a:endParaRPr lang="en-US" sz="1800">
            <a:solidFill>
              <a:schemeClr val="tx1"/>
            </a:solidFill>
          </a:endParaRPr>
        </a:p>
      </dgm:t>
    </dgm:pt>
    <dgm:pt modelId="{0C6731B8-167C-4ABE-9B2B-71427CE38A99}" type="pres">
      <dgm:prSet presAssocID="{A2A474F4-B788-44D1-8D7F-A5CD10506B84}" presName="Name0" presStyleCnt="0">
        <dgm:presLayoutVars>
          <dgm:chMax val="7"/>
          <dgm:resizeHandles val="exact"/>
        </dgm:presLayoutVars>
      </dgm:prSet>
      <dgm:spPr/>
    </dgm:pt>
    <dgm:pt modelId="{87D473E4-F887-4FE4-8769-0C105B60D437}" type="pres">
      <dgm:prSet presAssocID="{A2A474F4-B788-44D1-8D7F-A5CD10506B84}" presName="comp1" presStyleCnt="0"/>
      <dgm:spPr/>
    </dgm:pt>
    <dgm:pt modelId="{97AF4DD1-C9DE-455D-838B-1D04690EB258}" type="pres">
      <dgm:prSet presAssocID="{A2A474F4-B788-44D1-8D7F-A5CD10506B84}" presName="circle1" presStyleLbl="node1" presStyleIdx="0" presStyleCnt="4" custScaleX="141050"/>
      <dgm:spPr/>
    </dgm:pt>
    <dgm:pt modelId="{99A5FE80-A71D-4E42-AD79-3FA69B89EEFE}" type="pres">
      <dgm:prSet presAssocID="{A2A474F4-B788-44D1-8D7F-A5CD10506B84}" presName="c1text" presStyleLbl="node1" presStyleIdx="0" presStyleCnt="4">
        <dgm:presLayoutVars>
          <dgm:bulletEnabled val="1"/>
        </dgm:presLayoutVars>
      </dgm:prSet>
      <dgm:spPr/>
    </dgm:pt>
    <dgm:pt modelId="{D2EF17F8-C2ED-4737-A515-E1FB6EFE8A40}" type="pres">
      <dgm:prSet presAssocID="{A2A474F4-B788-44D1-8D7F-A5CD10506B84}" presName="comp2" presStyleCnt="0"/>
      <dgm:spPr/>
    </dgm:pt>
    <dgm:pt modelId="{A122ED22-4E31-4F12-9C4A-611040677F88}" type="pres">
      <dgm:prSet presAssocID="{A2A474F4-B788-44D1-8D7F-A5CD10506B84}" presName="circle2" presStyleLbl="node1" presStyleIdx="1" presStyleCnt="4" custScaleX="137184"/>
      <dgm:spPr/>
    </dgm:pt>
    <dgm:pt modelId="{A7AB54C3-2C5A-4A32-9FCA-CA65624EABD0}" type="pres">
      <dgm:prSet presAssocID="{A2A474F4-B788-44D1-8D7F-A5CD10506B84}" presName="c2text" presStyleLbl="node1" presStyleIdx="1" presStyleCnt="4">
        <dgm:presLayoutVars>
          <dgm:bulletEnabled val="1"/>
        </dgm:presLayoutVars>
      </dgm:prSet>
      <dgm:spPr/>
    </dgm:pt>
    <dgm:pt modelId="{F1A05C3C-9E90-4AEB-B4BD-DCDEA7A40691}" type="pres">
      <dgm:prSet presAssocID="{A2A474F4-B788-44D1-8D7F-A5CD10506B84}" presName="comp3" presStyleCnt="0"/>
      <dgm:spPr/>
    </dgm:pt>
    <dgm:pt modelId="{D076EB6D-77F8-4570-87C9-EFAB5C7EB153}" type="pres">
      <dgm:prSet presAssocID="{A2A474F4-B788-44D1-8D7F-A5CD10506B84}" presName="circle3" presStyleLbl="node1" presStyleIdx="2" presStyleCnt="4"/>
      <dgm:spPr/>
    </dgm:pt>
    <dgm:pt modelId="{77BE5B1E-DCAB-403C-AA7E-AD116A4CC491}" type="pres">
      <dgm:prSet presAssocID="{A2A474F4-B788-44D1-8D7F-A5CD10506B84}" presName="c3text" presStyleLbl="node1" presStyleIdx="2" presStyleCnt="4">
        <dgm:presLayoutVars>
          <dgm:bulletEnabled val="1"/>
        </dgm:presLayoutVars>
      </dgm:prSet>
      <dgm:spPr/>
    </dgm:pt>
    <dgm:pt modelId="{25D06526-6396-4D59-8BB7-14FA5BC88F5C}" type="pres">
      <dgm:prSet presAssocID="{A2A474F4-B788-44D1-8D7F-A5CD10506B84}" presName="comp4" presStyleCnt="0"/>
      <dgm:spPr/>
    </dgm:pt>
    <dgm:pt modelId="{6ABF621F-D2E8-48FD-A1D1-B40F431DB3E8}" type="pres">
      <dgm:prSet presAssocID="{A2A474F4-B788-44D1-8D7F-A5CD10506B84}" presName="circle4" presStyleLbl="node1" presStyleIdx="3" presStyleCnt="4"/>
      <dgm:spPr/>
    </dgm:pt>
    <dgm:pt modelId="{02DF149C-CEE7-41BE-BA61-5F428C6E6283}" type="pres">
      <dgm:prSet presAssocID="{A2A474F4-B788-44D1-8D7F-A5CD10506B84}" presName="c4text" presStyleLbl="node1" presStyleIdx="3" presStyleCnt="4">
        <dgm:presLayoutVars>
          <dgm:bulletEnabled val="1"/>
        </dgm:presLayoutVars>
      </dgm:prSet>
      <dgm:spPr/>
    </dgm:pt>
  </dgm:ptLst>
  <dgm:cxnLst>
    <dgm:cxn modelId="{0D04D71B-C053-4102-9209-69D947DD271E}" type="presOf" srcId="{E0D6DD6F-7C16-4A1F-A74F-FA47F11B66A3}" destId="{A122ED22-4E31-4F12-9C4A-611040677F88}" srcOrd="0" destOrd="0" presId="urn:microsoft.com/office/officeart/2005/8/layout/venn2"/>
    <dgm:cxn modelId="{975D4A2C-5F7F-40AB-8F3F-C84E97CBDAF9}" type="presOf" srcId="{82585959-E9EA-40E3-9785-086D621C7A7C}" destId="{97AF4DD1-C9DE-455D-838B-1D04690EB258}" srcOrd="0" destOrd="0" presId="urn:microsoft.com/office/officeart/2005/8/layout/venn2"/>
    <dgm:cxn modelId="{7088FC2C-11D5-4816-8DCF-C7D7573EBBD6}" type="presOf" srcId="{8827CF61-1372-47A1-8A12-E32C57D60742}" destId="{D076EB6D-77F8-4570-87C9-EFAB5C7EB153}" srcOrd="0" destOrd="0" presId="urn:microsoft.com/office/officeart/2005/8/layout/venn2"/>
    <dgm:cxn modelId="{2E9A905B-2540-4D90-84E8-0B156770BE5B}" type="presOf" srcId="{A24AB219-4822-4746-97F0-E197D51459B8}" destId="{02DF149C-CEE7-41BE-BA61-5F428C6E6283}" srcOrd="1" destOrd="0" presId="urn:microsoft.com/office/officeart/2005/8/layout/venn2"/>
    <dgm:cxn modelId="{E3B8C668-938A-4C4B-A1F9-CD2F0ECC0123}" type="presOf" srcId="{A24AB219-4822-4746-97F0-E197D51459B8}" destId="{6ABF621F-D2E8-48FD-A1D1-B40F431DB3E8}" srcOrd="0" destOrd="0" presId="urn:microsoft.com/office/officeart/2005/8/layout/venn2"/>
    <dgm:cxn modelId="{B67F586D-859B-4999-B1E7-E5C2477E9F10}" type="presOf" srcId="{E0D6DD6F-7C16-4A1F-A74F-FA47F11B66A3}" destId="{A7AB54C3-2C5A-4A32-9FCA-CA65624EABD0}" srcOrd="1" destOrd="0" presId="urn:microsoft.com/office/officeart/2005/8/layout/venn2"/>
    <dgm:cxn modelId="{ED8B78A2-5CD6-456A-B4B9-A7589A52B565}" srcId="{A2A474F4-B788-44D1-8D7F-A5CD10506B84}" destId="{E0D6DD6F-7C16-4A1F-A74F-FA47F11B66A3}" srcOrd="1" destOrd="0" parTransId="{D1695C5C-F96E-4B4F-A0A0-15C908C1D45F}" sibTransId="{FD2AA89A-9E70-4784-8ABE-7A05C7082F4A}"/>
    <dgm:cxn modelId="{0DD059A8-30FA-4679-8382-0EC1B7FE3ACA}" srcId="{A2A474F4-B788-44D1-8D7F-A5CD10506B84}" destId="{82585959-E9EA-40E3-9785-086D621C7A7C}" srcOrd="0" destOrd="0" parTransId="{6BCFEA79-0560-4F1A-B559-06B82E7B3F9A}" sibTransId="{38A4DE48-BE7C-4A8F-99B1-7B096C38B31B}"/>
    <dgm:cxn modelId="{6A7C4DB1-52FE-4487-98DE-974B20B89552}" srcId="{A2A474F4-B788-44D1-8D7F-A5CD10506B84}" destId="{A24AB219-4822-4746-97F0-E197D51459B8}" srcOrd="3" destOrd="0" parTransId="{0BD86807-1F16-4A02-8A32-2BD21A494B1C}" sibTransId="{E64B01BE-A852-48CE-BB3A-3472964D86E8}"/>
    <dgm:cxn modelId="{91677CDE-17E2-4158-8A4F-2CCD48FB30C0}" type="presOf" srcId="{A2A474F4-B788-44D1-8D7F-A5CD10506B84}" destId="{0C6731B8-167C-4ABE-9B2B-71427CE38A99}" srcOrd="0" destOrd="0" presId="urn:microsoft.com/office/officeart/2005/8/layout/venn2"/>
    <dgm:cxn modelId="{2791B8EE-A266-4E5F-8373-B13046EB72FC}" type="presOf" srcId="{8827CF61-1372-47A1-8A12-E32C57D60742}" destId="{77BE5B1E-DCAB-403C-AA7E-AD116A4CC491}" srcOrd="1" destOrd="0" presId="urn:microsoft.com/office/officeart/2005/8/layout/venn2"/>
    <dgm:cxn modelId="{BE7501F9-C658-4032-8254-028FAA0B6755}" srcId="{A2A474F4-B788-44D1-8D7F-A5CD10506B84}" destId="{8827CF61-1372-47A1-8A12-E32C57D60742}" srcOrd="2" destOrd="0" parTransId="{2C501D8A-7C38-4FC6-9410-CE48496FF7AD}" sibTransId="{CADBA3D0-5302-4938-B17A-7743799F1093}"/>
    <dgm:cxn modelId="{2F40E6FE-168A-4C75-873F-73D811F73CA5}" type="presOf" srcId="{82585959-E9EA-40E3-9785-086D621C7A7C}" destId="{99A5FE80-A71D-4E42-AD79-3FA69B89EEFE}" srcOrd="1" destOrd="0" presId="urn:microsoft.com/office/officeart/2005/8/layout/venn2"/>
    <dgm:cxn modelId="{B7D02404-EB73-4DFA-B499-A2739EB8ECEA}" type="presParOf" srcId="{0C6731B8-167C-4ABE-9B2B-71427CE38A99}" destId="{87D473E4-F887-4FE4-8769-0C105B60D437}" srcOrd="0" destOrd="0" presId="urn:microsoft.com/office/officeart/2005/8/layout/venn2"/>
    <dgm:cxn modelId="{4776E149-BD91-45D6-9050-8891D885D5E1}" type="presParOf" srcId="{87D473E4-F887-4FE4-8769-0C105B60D437}" destId="{97AF4DD1-C9DE-455D-838B-1D04690EB258}" srcOrd="0" destOrd="0" presId="urn:microsoft.com/office/officeart/2005/8/layout/venn2"/>
    <dgm:cxn modelId="{A657942D-57BC-462D-AE7B-A90E1FFDD437}" type="presParOf" srcId="{87D473E4-F887-4FE4-8769-0C105B60D437}" destId="{99A5FE80-A71D-4E42-AD79-3FA69B89EEFE}" srcOrd="1" destOrd="0" presId="urn:microsoft.com/office/officeart/2005/8/layout/venn2"/>
    <dgm:cxn modelId="{F37D631B-AA9D-49D8-9DC4-CFF450811DD7}" type="presParOf" srcId="{0C6731B8-167C-4ABE-9B2B-71427CE38A99}" destId="{D2EF17F8-C2ED-4737-A515-E1FB6EFE8A40}" srcOrd="1" destOrd="0" presId="urn:microsoft.com/office/officeart/2005/8/layout/venn2"/>
    <dgm:cxn modelId="{38601743-D026-4ED3-9FCD-D2E6E4D71FA1}" type="presParOf" srcId="{D2EF17F8-C2ED-4737-A515-E1FB6EFE8A40}" destId="{A122ED22-4E31-4F12-9C4A-611040677F88}" srcOrd="0" destOrd="0" presId="urn:microsoft.com/office/officeart/2005/8/layout/venn2"/>
    <dgm:cxn modelId="{4D9C2F85-8483-419E-9F5B-9AA9E0FDD29D}" type="presParOf" srcId="{D2EF17F8-C2ED-4737-A515-E1FB6EFE8A40}" destId="{A7AB54C3-2C5A-4A32-9FCA-CA65624EABD0}" srcOrd="1" destOrd="0" presId="urn:microsoft.com/office/officeart/2005/8/layout/venn2"/>
    <dgm:cxn modelId="{FE45C92A-D202-4C38-844D-0E5911F86AD8}" type="presParOf" srcId="{0C6731B8-167C-4ABE-9B2B-71427CE38A99}" destId="{F1A05C3C-9E90-4AEB-B4BD-DCDEA7A40691}" srcOrd="2" destOrd="0" presId="urn:microsoft.com/office/officeart/2005/8/layout/venn2"/>
    <dgm:cxn modelId="{4438044B-7498-4C2D-B344-51FE6F7F0EE7}" type="presParOf" srcId="{F1A05C3C-9E90-4AEB-B4BD-DCDEA7A40691}" destId="{D076EB6D-77F8-4570-87C9-EFAB5C7EB153}" srcOrd="0" destOrd="0" presId="urn:microsoft.com/office/officeart/2005/8/layout/venn2"/>
    <dgm:cxn modelId="{54CAC020-E4B0-4B9B-BFD0-3BCBEFB1D76F}" type="presParOf" srcId="{F1A05C3C-9E90-4AEB-B4BD-DCDEA7A40691}" destId="{77BE5B1E-DCAB-403C-AA7E-AD116A4CC491}" srcOrd="1" destOrd="0" presId="urn:microsoft.com/office/officeart/2005/8/layout/venn2"/>
    <dgm:cxn modelId="{CBD16E12-94A7-40B6-B8C5-80CCF0EEF799}" type="presParOf" srcId="{0C6731B8-167C-4ABE-9B2B-71427CE38A99}" destId="{25D06526-6396-4D59-8BB7-14FA5BC88F5C}" srcOrd="3" destOrd="0" presId="urn:microsoft.com/office/officeart/2005/8/layout/venn2"/>
    <dgm:cxn modelId="{5F334BDD-C154-4415-A98B-991D3B4AD9E9}" type="presParOf" srcId="{25D06526-6396-4D59-8BB7-14FA5BC88F5C}" destId="{6ABF621F-D2E8-48FD-A1D1-B40F431DB3E8}" srcOrd="0" destOrd="0" presId="urn:microsoft.com/office/officeart/2005/8/layout/venn2"/>
    <dgm:cxn modelId="{1A9C3DEE-26E6-4671-BB8E-391BDBCAFB36}" type="presParOf" srcId="{25D06526-6396-4D59-8BB7-14FA5BC88F5C}" destId="{02DF149C-CEE7-41BE-BA61-5F428C6E6283}" srcOrd="1" destOrd="0" presId="urn:microsoft.com/office/officeart/2005/8/layout/venn2"/>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AF4DD1-C9DE-455D-838B-1D04690EB258}">
      <dsp:nvSpPr>
        <dsp:cNvPr id="0" name=""/>
        <dsp:cNvSpPr/>
      </dsp:nvSpPr>
      <dsp:spPr>
        <a:xfrm>
          <a:off x="-65316" y="0"/>
          <a:ext cx="5947232" cy="4216400"/>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latin typeface="Arial" panose="020B0604020202020204" pitchFamily="34" charset="0"/>
              <a:cs typeface="Arial" panose="020B0604020202020204" pitchFamily="34" charset="0"/>
            </a:rPr>
            <a:t>Target population</a:t>
          </a:r>
        </a:p>
      </dsp:txBody>
      <dsp:txXfrm>
        <a:off x="2076876" y="210819"/>
        <a:ext cx="1662846" cy="632460"/>
      </dsp:txXfrm>
    </dsp:sp>
    <dsp:sp modelId="{A122ED22-4E31-4F12-9C4A-611040677F88}">
      <dsp:nvSpPr>
        <dsp:cNvPr id="0" name=""/>
        <dsp:cNvSpPr/>
      </dsp:nvSpPr>
      <dsp:spPr>
        <a:xfrm>
          <a:off x="594609" y="843279"/>
          <a:ext cx="4627380" cy="3373120"/>
        </a:xfrm>
        <a:prstGeom prst="ellipse">
          <a:avLst/>
        </a:prstGeom>
        <a:solidFill>
          <a:srgbClr val="F7964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b="1" kern="1200">
              <a:solidFill>
                <a:schemeClr val="tx1"/>
              </a:solidFill>
              <a:latin typeface="Arial" panose="020B0604020202020204" pitchFamily="34" charset="0"/>
              <a:cs typeface="Arial" panose="020B0604020202020204" pitchFamily="34" charset="0"/>
            </a:rPr>
            <a:t>Source population</a:t>
          </a:r>
          <a:endParaRPr lang="en-US" sz="1400" b="1" kern="1200" dirty="0">
            <a:solidFill>
              <a:schemeClr val="tx1"/>
            </a:solidFill>
            <a:latin typeface="Arial" panose="020B0604020202020204" pitchFamily="34" charset="0"/>
            <a:cs typeface="Arial" panose="020B0604020202020204" pitchFamily="34" charset="0"/>
          </a:endParaRPr>
        </a:p>
      </dsp:txBody>
      <dsp:txXfrm>
        <a:off x="2099665" y="1045667"/>
        <a:ext cx="1617269" cy="607161"/>
      </dsp:txXfrm>
    </dsp:sp>
    <dsp:sp modelId="{D076EB6D-77F8-4570-87C9-EFAB5C7EB153}">
      <dsp:nvSpPr>
        <dsp:cNvPr id="0" name=""/>
        <dsp:cNvSpPr/>
      </dsp:nvSpPr>
      <dsp:spPr>
        <a:xfrm>
          <a:off x="1643379" y="1686559"/>
          <a:ext cx="2529840" cy="2529840"/>
        </a:xfrm>
        <a:prstGeom prst="ellipse">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latin typeface="Arial" panose="020B0604020202020204" pitchFamily="34" charset="0"/>
              <a:cs typeface="Arial" panose="020B0604020202020204" pitchFamily="34" charset="0"/>
            </a:rPr>
            <a:t>Intended sample</a:t>
          </a:r>
        </a:p>
      </dsp:txBody>
      <dsp:txXfrm>
        <a:off x="2318847" y="1876297"/>
        <a:ext cx="1178905" cy="569214"/>
      </dsp:txXfrm>
    </dsp:sp>
    <dsp:sp modelId="{6ABF621F-D2E8-48FD-A1D1-B40F431DB3E8}">
      <dsp:nvSpPr>
        <dsp:cNvPr id="0" name=""/>
        <dsp:cNvSpPr/>
      </dsp:nvSpPr>
      <dsp:spPr>
        <a:xfrm>
          <a:off x="2065020" y="2529839"/>
          <a:ext cx="1686560" cy="1686560"/>
        </a:xfrm>
        <a:prstGeom prst="ellipse">
          <a:avLst/>
        </a:prstGeom>
        <a:solidFill>
          <a:schemeClr val="accent4">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b="1" kern="1200">
              <a:solidFill>
                <a:schemeClr val="tx1"/>
              </a:solidFill>
              <a:latin typeface="Arial" panose="020B0604020202020204" pitchFamily="34" charset="0"/>
              <a:cs typeface="Arial" panose="020B0604020202020204" pitchFamily="34" charset="0"/>
            </a:rPr>
            <a:t>Actual sample</a:t>
          </a:r>
          <a:endParaRPr lang="en-US" sz="1400" b="1" kern="1200" dirty="0">
            <a:solidFill>
              <a:schemeClr val="tx1"/>
            </a:solidFill>
            <a:latin typeface="Arial" panose="020B0604020202020204" pitchFamily="34" charset="0"/>
            <a:cs typeface="Arial" panose="020B0604020202020204" pitchFamily="34" charset="0"/>
          </a:endParaRPr>
        </a:p>
      </dsp:txBody>
      <dsp:txXfrm>
        <a:off x="2312010" y="2951479"/>
        <a:ext cx="1192578" cy="843280"/>
      </dsp:txXfrm>
    </dsp:sp>
  </dsp:spTree>
</dsp:drawing>
</file>

<file path=ppt/diagrams/layout1.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jpeg>
</file>

<file path=ppt/media/image15.jpeg>
</file>

<file path=ppt/media/image16.jpeg>
</file>

<file path=ppt/media/image17.jpeg>
</file>

<file path=ppt/media/image18.png>
</file>

<file path=ppt/media/image19.png>
</file>

<file path=ppt/media/image2.jpg>
</file>

<file path=ppt/media/image20.png>
</file>

<file path=ppt/media/image3.png>
</file>

<file path=ppt/media/image4.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C63117-D3FF-734D-A3CE-E6B2A61477D0}" type="datetimeFigureOut">
              <a:rPr lang="en-US" smtClean="0"/>
              <a:t>6/13/2022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64F98A-6450-1B4A-BF2E-0BB9242F79E1}" type="slidenum">
              <a:rPr lang="en-US" smtClean="0"/>
              <a:t>‹#›</a:t>
            </a:fld>
            <a:endParaRPr lang="en-US"/>
          </a:p>
        </p:txBody>
      </p:sp>
    </p:spTree>
    <p:extLst>
      <p:ext uri="{BB962C8B-B14F-4D97-AF65-F5344CB8AC3E}">
        <p14:creationId xmlns:p14="http://schemas.microsoft.com/office/powerpoint/2010/main" val="3967806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64F98A-6450-1B4A-BF2E-0BB9242F79E1}" type="slidenum">
              <a:rPr lang="en-US" smtClean="0"/>
              <a:t>1</a:t>
            </a:fld>
            <a:endParaRPr lang="en-US"/>
          </a:p>
        </p:txBody>
      </p:sp>
    </p:spTree>
    <p:extLst>
      <p:ext uri="{BB962C8B-B14F-4D97-AF65-F5344CB8AC3E}">
        <p14:creationId xmlns:p14="http://schemas.microsoft.com/office/powerpoint/2010/main" val="40942230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9CA0D8-6577-48B2-BA77-88519BAFBFDA}" type="slidenum">
              <a:rPr lang="en-JM" smtClean="0"/>
              <a:pPr/>
              <a:t>49</a:t>
            </a:fld>
            <a:endParaRPr lang="en-JM"/>
          </a:p>
        </p:txBody>
      </p:sp>
    </p:spTree>
    <p:extLst>
      <p:ext uri="{BB962C8B-B14F-4D97-AF65-F5344CB8AC3E}">
        <p14:creationId xmlns:p14="http://schemas.microsoft.com/office/powerpoint/2010/main" val="6944744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 statins to reduce BP</a:t>
            </a:r>
          </a:p>
        </p:txBody>
      </p:sp>
      <p:sp>
        <p:nvSpPr>
          <p:cNvPr id="4" name="Slide Number Placeholder 3"/>
          <p:cNvSpPr>
            <a:spLocks noGrp="1"/>
          </p:cNvSpPr>
          <p:nvPr>
            <p:ph type="sldNum" sz="quarter" idx="10"/>
          </p:nvPr>
        </p:nvSpPr>
        <p:spPr/>
        <p:txBody>
          <a:bodyPr/>
          <a:lstStyle/>
          <a:p>
            <a:fld id="{D064F98A-6450-1B4A-BF2E-0BB9242F79E1}" type="slidenum">
              <a:rPr lang="en-US" smtClean="0"/>
              <a:t>65</a:t>
            </a:fld>
            <a:endParaRPr lang="en-US"/>
          </a:p>
        </p:txBody>
      </p:sp>
    </p:spTree>
    <p:extLst>
      <p:ext uri="{BB962C8B-B14F-4D97-AF65-F5344CB8AC3E}">
        <p14:creationId xmlns:p14="http://schemas.microsoft.com/office/powerpoint/2010/main" val="1639300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064F98A-6450-1B4A-BF2E-0BB9242F79E1}" type="slidenum">
              <a:rPr lang="en-US" smtClean="0"/>
              <a:t>7</a:t>
            </a:fld>
            <a:endParaRPr lang="en-US"/>
          </a:p>
        </p:txBody>
      </p:sp>
    </p:spTree>
    <p:extLst>
      <p:ext uri="{BB962C8B-B14F-4D97-AF65-F5344CB8AC3E}">
        <p14:creationId xmlns:p14="http://schemas.microsoft.com/office/powerpoint/2010/main" val="31895031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Interesting:</a:t>
            </a:r>
            <a:r>
              <a:rPr lang="en-US" baseline="0" dirty="0"/>
              <a:t> Bayesian analysis, so not really a CI but rather a posterior interval</a:t>
            </a:r>
            <a:endParaRPr lang="en-US" dirty="0"/>
          </a:p>
        </p:txBody>
      </p:sp>
      <p:sp>
        <p:nvSpPr>
          <p:cNvPr id="4" name="Slide Number Placeholder 3"/>
          <p:cNvSpPr>
            <a:spLocks noGrp="1"/>
          </p:cNvSpPr>
          <p:nvPr>
            <p:ph type="sldNum" sz="quarter" idx="10"/>
          </p:nvPr>
        </p:nvSpPr>
        <p:spPr/>
        <p:txBody>
          <a:bodyPr/>
          <a:lstStyle/>
          <a:p>
            <a:fld id="{D064F98A-6450-1B4A-BF2E-0BB9242F79E1}" type="slidenum">
              <a:rPr lang="en-US" smtClean="0"/>
              <a:t>21</a:t>
            </a:fld>
            <a:endParaRPr lang="en-US"/>
          </a:p>
        </p:txBody>
      </p:sp>
    </p:spTree>
    <p:extLst>
      <p:ext uri="{BB962C8B-B14F-4D97-AF65-F5344CB8AC3E}">
        <p14:creationId xmlns:p14="http://schemas.microsoft.com/office/powerpoint/2010/main" val="3145427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of interest: </a:t>
            </a:r>
          </a:p>
          <a:p>
            <a:pPr marL="171450" indent="-171450">
              <a:buFontTx/>
              <a:buChar char="-"/>
            </a:pPr>
            <a:r>
              <a:rPr lang="en-US" dirty="0"/>
              <a:t>inclusion/exclusion</a:t>
            </a:r>
          </a:p>
          <a:p>
            <a:pPr marL="171450" indent="-171450">
              <a:buFontTx/>
              <a:buChar char="-"/>
            </a:pPr>
            <a:r>
              <a:rPr lang="en-US" dirty="0"/>
              <a:t>duration</a:t>
            </a:r>
            <a:r>
              <a:rPr lang="en-US" baseline="0" dirty="0"/>
              <a:t> of exposure/timing of measurements</a:t>
            </a:r>
          </a:p>
          <a:p>
            <a:pPr marL="171450" indent="-171450">
              <a:buFontTx/>
              <a:buChar char="-"/>
            </a:pPr>
            <a:r>
              <a:rPr lang="en-US" baseline="0" dirty="0"/>
              <a:t>Blinding of the randomization</a:t>
            </a:r>
            <a:endParaRPr lang="en-US" dirty="0"/>
          </a:p>
          <a:p>
            <a:endParaRPr lang="en-US" dirty="0"/>
          </a:p>
        </p:txBody>
      </p:sp>
      <p:sp>
        <p:nvSpPr>
          <p:cNvPr id="4" name="Slide Number Placeholder 3"/>
          <p:cNvSpPr>
            <a:spLocks noGrp="1"/>
          </p:cNvSpPr>
          <p:nvPr>
            <p:ph type="sldNum" sz="quarter" idx="10"/>
          </p:nvPr>
        </p:nvSpPr>
        <p:spPr/>
        <p:txBody>
          <a:bodyPr/>
          <a:lstStyle/>
          <a:p>
            <a:fld id="{D064F98A-6450-1B4A-BF2E-0BB9242F79E1}" type="slidenum">
              <a:rPr lang="en-US" smtClean="0"/>
              <a:t>27</a:t>
            </a:fld>
            <a:endParaRPr lang="en-US"/>
          </a:p>
        </p:txBody>
      </p:sp>
    </p:spTree>
    <p:extLst>
      <p:ext uri="{BB962C8B-B14F-4D97-AF65-F5344CB8AC3E}">
        <p14:creationId xmlns:p14="http://schemas.microsoft.com/office/powerpoint/2010/main" val="28193574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9CA0D8-6577-48B2-BA77-88519BAFBFDA}" type="slidenum">
              <a:rPr lang="en-JM" smtClean="0"/>
              <a:pPr/>
              <a:t>34</a:t>
            </a:fld>
            <a:endParaRPr lang="en-JM"/>
          </a:p>
        </p:txBody>
      </p:sp>
    </p:spTree>
    <p:extLst>
      <p:ext uri="{BB962C8B-B14F-4D97-AF65-F5344CB8AC3E}">
        <p14:creationId xmlns:p14="http://schemas.microsoft.com/office/powerpoint/2010/main" val="20819625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9CA0D8-6577-48B2-BA77-88519BAFBFDA}" type="slidenum">
              <a:rPr lang="en-JM" smtClean="0"/>
              <a:pPr/>
              <a:t>35</a:t>
            </a:fld>
            <a:endParaRPr lang="en-JM"/>
          </a:p>
        </p:txBody>
      </p:sp>
    </p:spTree>
    <p:extLst>
      <p:ext uri="{BB962C8B-B14F-4D97-AF65-F5344CB8AC3E}">
        <p14:creationId xmlns:p14="http://schemas.microsoft.com/office/powerpoint/2010/main" val="38485847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normAutofit/>
          </a:bodyPr>
          <a:lstStyle/>
          <a:p>
            <a:r>
              <a:rPr lang="en-US" dirty="0"/>
              <a:t>Choosing a representative &amp; feasible sample</a:t>
            </a:r>
          </a:p>
          <a:p>
            <a:r>
              <a:rPr lang="en-US" dirty="0"/>
              <a:t>Balancing science &amp; practicality</a:t>
            </a:r>
          </a:p>
          <a:p>
            <a:pPr lvl="1">
              <a:buNone/>
            </a:pP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1301D4B5-30BC-4C69-BB70-D7A97915A78C}" type="slidenum">
              <a:rPr lang="en-US" smtClean="0"/>
              <a:pPr/>
              <a:t>36</a:t>
            </a:fld>
            <a:endParaRPr lang="en-US"/>
          </a:p>
        </p:txBody>
      </p:sp>
    </p:spTree>
    <p:extLst>
      <p:ext uri="{BB962C8B-B14F-4D97-AF65-F5344CB8AC3E}">
        <p14:creationId xmlns:p14="http://schemas.microsoft.com/office/powerpoint/2010/main" val="303084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9CA0D8-6577-48B2-BA77-88519BAFBFDA}" type="slidenum">
              <a:rPr lang="en-JM" smtClean="0"/>
              <a:pPr/>
              <a:t>37</a:t>
            </a:fld>
            <a:endParaRPr lang="en-JM"/>
          </a:p>
        </p:txBody>
      </p:sp>
    </p:spTree>
    <p:extLst>
      <p:ext uri="{BB962C8B-B14F-4D97-AF65-F5344CB8AC3E}">
        <p14:creationId xmlns:p14="http://schemas.microsoft.com/office/powerpoint/2010/main" val="25695344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https://www.maritime-executive.com/article/ports-of-long-beach-and-los-angeles-set-records-for-container-movement</a:t>
            </a:r>
          </a:p>
        </p:txBody>
      </p:sp>
      <p:sp>
        <p:nvSpPr>
          <p:cNvPr id="4" name="Slide Number Placeholder 3"/>
          <p:cNvSpPr>
            <a:spLocks noGrp="1"/>
          </p:cNvSpPr>
          <p:nvPr>
            <p:ph type="sldNum" sz="quarter" idx="5"/>
          </p:nvPr>
        </p:nvSpPr>
        <p:spPr/>
        <p:txBody>
          <a:bodyPr/>
          <a:lstStyle/>
          <a:p>
            <a:fld id="{D064F98A-6450-1B4A-BF2E-0BB9242F79E1}" type="slidenum">
              <a:rPr lang="en-US" smtClean="0"/>
              <a:t>48</a:t>
            </a:fld>
            <a:endParaRPr lang="en-US"/>
          </a:p>
        </p:txBody>
      </p:sp>
    </p:spTree>
    <p:extLst>
      <p:ext uri="{BB962C8B-B14F-4D97-AF65-F5344CB8AC3E}">
        <p14:creationId xmlns:p14="http://schemas.microsoft.com/office/powerpoint/2010/main" val="22604335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b="1">
                <a:latin typeface="+mj-lt"/>
                <a:cs typeface="Arial" panose="020B0604020202020204" pitchFamily="34" charset="0"/>
              </a:defRPr>
            </a:lvl1pPr>
          </a:lstStyle>
          <a:p>
            <a:r>
              <a:rPr lang="en-US" dirty="0"/>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p:cNvSpPr>
            <a:spLocks noGrp="1"/>
          </p:cNvSpPr>
          <p:nvPr>
            <p:ph type="ftr" sz="quarter" idx="11"/>
          </p:nvPr>
        </p:nvSpPr>
        <p:spPr/>
        <p:txBody>
          <a:bodyPr/>
          <a:lstStyle>
            <a:lvl1pPr>
              <a:defRPr>
                <a:latin typeface="+mn-lt"/>
                <a:cs typeface="Arial" panose="020B0604020202020204" pitchFamily="34" charset="0"/>
              </a:defRPr>
            </a:lvl1pPr>
          </a:lstStyle>
          <a:p>
            <a:endParaRPr lang="en-US" dirty="0"/>
          </a:p>
        </p:txBody>
      </p:sp>
      <p:sp>
        <p:nvSpPr>
          <p:cNvPr id="6" name="Slide Number Placeholder 5"/>
          <p:cNvSpPr>
            <a:spLocks noGrp="1"/>
          </p:cNvSpPr>
          <p:nvPr>
            <p:ph type="sldNum" sz="quarter" idx="12"/>
          </p:nvPr>
        </p:nvSpPr>
        <p:spPr/>
        <p:txBody>
          <a:bodyPr/>
          <a:lstStyle>
            <a:lvl1pPr>
              <a:defRPr>
                <a:latin typeface="+mn-lt"/>
                <a:cs typeface="Arial" panose="020B0604020202020204" pitchFamily="34" charset="0"/>
              </a:defRPr>
            </a:lvl1pPr>
          </a:lstStyle>
          <a:p>
            <a:fld id="{F6F8042C-985E-034B-BB41-2A1F3109AE7A}" type="slidenum">
              <a:rPr lang="en-US" smtClean="0"/>
              <a:pPr/>
              <a:t>‹#›</a:t>
            </a:fld>
            <a:endParaRPr lang="en-US" dirty="0"/>
          </a:p>
        </p:txBody>
      </p:sp>
      <p:pic>
        <p:nvPicPr>
          <p:cNvPr id="7" name="Picture 2">
            <a:extLst>
              <a:ext uri="{FF2B5EF4-FFF2-40B4-BE49-F238E27FC236}">
                <a16:creationId xmlns:a16="http://schemas.microsoft.com/office/drawing/2014/main" id="{A070CB90-E151-3141-A133-64DCACF4A41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5725" y="6060101"/>
            <a:ext cx="764091" cy="7319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58454" y="0"/>
            <a:ext cx="2585546" cy="2585546"/>
          </a:xfrm>
          <a:prstGeom prst="rect">
            <a:avLst/>
          </a:prstGeom>
        </p:spPr>
      </p:pic>
    </p:spTree>
    <p:extLst>
      <p:ext uri="{BB962C8B-B14F-4D97-AF65-F5344CB8AC3E}">
        <p14:creationId xmlns:p14="http://schemas.microsoft.com/office/powerpoint/2010/main" val="3954896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8042C-985E-034B-BB41-2A1F3109AE7A}" type="slidenum">
              <a:rPr lang="en-US" smtClean="0"/>
              <a:t>‹#›</a:t>
            </a:fld>
            <a:endParaRPr lang="en-US"/>
          </a:p>
        </p:txBody>
      </p:sp>
    </p:spTree>
    <p:extLst>
      <p:ext uri="{BB962C8B-B14F-4D97-AF65-F5344CB8AC3E}">
        <p14:creationId xmlns:p14="http://schemas.microsoft.com/office/powerpoint/2010/main" val="1662184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8042C-985E-034B-BB41-2A1F3109AE7A}" type="slidenum">
              <a:rPr lang="en-US" smtClean="0"/>
              <a:t>‹#›</a:t>
            </a:fld>
            <a:endParaRPr lang="en-US"/>
          </a:p>
        </p:txBody>
      </p:sp>
    </p:spTree>
    <p:extLst>
      <p:ext uri="{BB962C8B-B14F-4D97-AF65-F5344CB8AC3E}">
        <p14:creationId xmlns:p14="http://schemas.microsoft.com/office/powerpoint/2010/main" val="4016032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8042C-985E-034B-BB41-2A1F3109AE7A}" type="slidenum">
              <a:rPr lang="en-US" smtClean="0"/>
              <a:t>‹#›</a:t>
            </a:fld>
            <a:endParaRPr lang="en-US"/>
          </a:p>
        </p:txBody>
      </p:sp>
    </p:spTree>
    <p:extLst>
      <p:ext uri="{BB962C8B-B14F-4D97-AF65-F5344CB8AC3E}">
        <p14:creationId xmlns:p14="http://schemas.microsoft.com/office/powerpoint/2010/main" val="1440365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8042C-985E-034B-BB41-2A1F3109AE7A}" type="slidenum">
              <a:rPr lang="en-US" smtClean="0"/>
              <a:t>‹#›</a:t>
            </a:fld>
            <a:endParaRPr lang="en-US"/>
          </a:p>
        </p:txBody>
      </p:sp>
    </p:spTree>
    <p:extLst>
      <p:ext uri="{BB962C8B-B14F-4D97-AF65-F5344CB8AC3E}">
        <p14:creationId xmlns:p14="http://schemas.microsoft.com/office/powerpoint/2010/main" val="896434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8042C-985E-034B-BB41-2A1F3109AE7A}" type="slidenum">
              <a:rPr lang="en-US" smtClean="0"/>
              <a:t>‹#›</a:t>
            </a:fld>
            <a:endParaRPr lang="en-US"/>
          </a:p>
        </p:txBody>
      </p:sp>
    </p:spTree>
    <p:extLst>
      <p:ext uri="{BB962C8B-B14F-4D97-AF65-F5344CB8AC3E}">
        <p14:creationId xmlns:p14="http://schemas.microsoft.com/office/powerpoint/2010/main" val="3203780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6356351"/>
            <a:ext cx="2057400" cy="365125"/>
          </a:xfrm>
          <a:prstGeom prst="rect">
            <a:avLst/>
          </a:prstGeom>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F8042C-985E-034B-BB41-2A1F3109AE7A}" type="slidenum">
              <a:rPr lang="en-US" smtClean="0"/>
              <a:t>‹#›</a:t>
            </a:fld>
            <a:endParaRPr lang="en-US"/>
          </a:p>
        </p:txBody>
      </p:sp>
    </p:spTree>
    <p:extLst>
      <p:ext uri="{BB962C8B-B14F-4D97-AF65-F5344CB8AC3E}">
        <p14:creationId xmlns:p14="http://schemas.microsoft.com/office/powerpoint/2010/main" val="397227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F8042C-985E-034B-BB41-2A1F3109AE7A}" type="slidenum">
              <a:rPr lang="en-US" smtClean="0"/>
              <a:t>‹#›</a:t>
            </a:fld>
            <a:endParaRPr lang="en-US"/>
          </a:p>
        </p:txBody>
      </p:sp>
    </p:spTree>
    <p:extLst>
      <p:ext uri="{BB962C8B-B14F-4D97-AF65-F5344CB8AC3E}">
        <p14:creationId xmlns:p14="http://schemas.microsoft.com/office/powerpoint/2010/main" val="1872073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F8042C-985E-034B-BB41-2A1F3109AE7A}" type="slidenum">
              <a:rPr lang="en-US" smtClean="0"/>
              <a:t>‹#›</a:t>
            </a:fld>
            <a:endParaRPr lang="en-US"/>
          </a:p>
        </p:txBody>
      </p:sp>
    </p:spTree>
    <p:extLst>
      <p:ext uri="{BB962C8B-B14F-4D97-AF65-F5344CB8AC3E}">
        <p14:creationId xmlns:p14="http://schemas.microsoft.com/office/powerpoint/2010/main" val="1256104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8042C-985E-034B-BB41-2A1F3109AE7A}" type="slidenum">
              <a:rPr lang="en-US" smtClean="0"/>
              <a:t>‹#›</a:t>
            </a:fld>
            <a:endParaRPr lang="en-US"/>
          </a:p>
        </p:txBody>
      </p:sp>
    </p:spTree>
    <p:extLst>
      <p:ext uri="{BB962C8B-B14F-4D97-AF65-F5344CB8AC3E}">
        <p14:creationId xmlns:p14="http://schemas.microsoft.com/office/powerpoint/2010/main" val="4170403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8042C-985E-034B-BB41-2A1F3109AE7A}" type="slidenum">
              <a:rPr lang="en-US" smtClean="0"/>
              <a:t>‹#›</a:t>
            </a:fld>
            <a:endParaRPr lang="en-US"/>
          </a:p>
        </p:txBody>
      </p:sp>
    </p:spTree>
    <p:extLst>
      <p:ext uri="{BB962C8B-B14F-4D97-AF65-F5344CB8AC3E}">
        <p14:creationId xmlns:p14="http://schemas.microsoft.com/office/powerpoint/2010/main" val="4090541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F8042C-985E-034B-BB41-2A1F3109AE7A}" type="slidenum">
              <a:rPr lang="en-US" smtClean="0"/>
              <a:t>‹#›</a:t>
            </a:fld>
            <a:endParaRPr lang="en-US" dirty="0"/>
          </a:p>
        </p:txBody>
      </p:sp>
      <p:pic>
        <p:nvPicPr>
          <p:cNvPr id="7" name="Picture 2">
            <a:extLst>
              <a:ext uri="{FF2B5EF4-FFF2-40B4-BE49-F238E27FC236}">
                <a16:creationId xmlns:a16="http://schemas.microsoft.com/office/drawing/2014/main" id="{55614831-DCBA-5D44-81CA-E663049CA11C}"/>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85725" y="6060101"/>
            <a:ext cx="764091" cy="7319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209105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ncbi.nlm.nih.gov/pubmed/30924138"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ncbi.nlm.nih.gov/pubmed/23404082"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ncbi.nlm.nih.gov/pubmed/11114312"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ww.ncbi.nlm.nih.gov/pubmed/27641483"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hyperlink" Target="https://reports.collegeboard.org/pdf/2018-total-group-sat-suite-assessments-annual-report.pdf" TargetMode="External"/><Relationship Id="rId2" Type="http://schemas.openxmlformats.org/officeDocument/2006/relationships/hyperlink" Target="https://news.usc.edu/157448/female-productivity-warmer-temperature/"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s://journals.plos.org/plosone/article?id=10.1371/journal.pone.0216362"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dirty="0"/>
              <a:t>How to develop a research question</a:t>
            </a:r>
          </a:p>
        </p:txBody>
      </p:sp>
      <p:sp>
        <p:nvSpPr>
          <p:cNvPr id="4" name="Subtitle 3"/>
          <p:cNvSpPr>
            <a:spLocks noGrp="1"/>
          </p:cNvSpPr>
          <p:nvPr>
            <p:ph type="subTitle" idx="1"/>
          </p:nvPr>
        </p:nvSpPr>
        <p:spPr>
          <a:xfrm>
            <a:off x="1143000" y="3776209"/>
            <a:ext cx="6858000" cy="2421391"/>
          </a:xfrm>
        </p:spPr>
        <p:txBody>
          <a:bodyPr>
            <a:normAutofit/>
          </a:bodyPr>
          <a:lstStyle/>
          <a:p>
            <a:r>
              <a:rPr lang="en-US" dirty="0"/>
              <a:t>June 14, 2022</a:t>
            </a:r>
            <a:br>
              <a:rPr lang="en-US" dirty="0"/>
            </a:br>
            <a:r>
              <a:rPr lang="en-US" dirty="0"/>
              <a:t>10am-12pm</a:t>
            </a:r>
          </a:p>
          <a:p>
            <a:r>
              <a:rPr lang="en-US" dirty="0"/>
              <a:t>Sandy Eckel, PhD</a:t>
            </a:r>
          </a:p>
          <a:p>
            <a:r>
              <a:rPr lang="en-US" sz="1900" dirty="0"/>
              <a:t>eckel@usc.edu</a:t>
            </a:r>
          </a:p>
          <a:p>
            <a:r>
              <a:rPr lang="en-US" dirty="0"/>
              <a:t>Associate Professor</a:t>
            </a:r>
            <a:br>
              <a:rPr lang="en-US" dirty="0"/>
            </a:br>
            <a:r>
              <a:rPr lang="en-US" dirty="0"/>
              <a:t>USC Division of Biostatistics</a:t>
            </a:r>
          </a:p>
        </p:txBody>
      </p:sp>
    </p:spTree>
    <p:extLst>
      <p:ext uri="{BB962C8B-B14F-4D97-AF65-F5344CB8AC3E}">
        <p14:creationId xmlns:p14="http://schemas.microsoft.com/office/powerpoint/2010/main" val="3102013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8762"/>
            <a:ext cx="7886700" cy="1325563"/>
          </a:xfrm>
        </p:spPr>
        <p:txBody>
          <a:bodyPr/>
          <a:lstStyle/>
          <a:p>
            <a:r>
              <a:rPr lang="en-US" dirty="0"/>
              <a:t>Observational: </a:t>
            </a:r>
            <a:r>
              <a:rPr lang="en-US" u="sng" dirty="0"/>
              <a:t>Cohort study</a:t>
            </a:r>
          </a:p>
        </p:txBody>
      </p:sp>
      <p:sp>
        <p:nvSpPr>
          <p:cNvPr id="3" name="Content Placeholder 2"/>
          <p:cNvSpPr>
            <a:spLocks noGrp="1"/>
          </p:cNvSpPr>
          <p:nvPr>
            <p:ph idx="1"/>
          </p:nvPr>
        </p:nvSpPr>
        <p:spPr>
          <a:xfrm>
            <a:off x="628650" y="1025236"/>
            <a:ext cx="8198260" cy="5151727"/>
          </a:xfrm>
        </p:spPr>
        <p:txBody>
          <a:bodyPr>
            <a:normAutofit fontScale="85000" lnSpcReduction="10000"/>
          </a:bodyPr>
          <a:lstStyle/>
          <a:p>
            <a:pPr marL="0" indent="0">
              <a:buNone/>
            </a:pPr>
            <a:r>
              <a:rPr lang="en-US" dirty="0"/>
              <a:t>Select persons </a:t>
            </a:r>
            <a:r>
              <a:rPr lang="en-US" b="1" dirty="0"/>
              <a:t>free of outcome</a:t>
            </a:r>
            <a:r>
              <a:rPr lang="en-US" dirty="0"/>
              <a:t>, including persons </a:t>
            </a:r>
            <a:r>
              <a:rPr lang="en-US" b="1" dirty="0"/>
              <a:t>with and without exposure</a:t>
            </a:r>
            <a:r>
              <a:rPr lang="en-US" dirty="0"/>
              <a:t>.  Follow forward in time to determine outcome.</a:t>
            </a:r>
            <a:br>
              <a:rPr lang="en-US" b="1" dirty="0"/>
            </a:br>
            <a:br>
              <a:rPr lang="en-US" b="1" dirty="0"/>
            </a:br>
            <a:r>
              <a:rPr lang="en-US" dirty="0"/>
              <a:t>Does the proportion of persons with outcome (or rates of outcome) differ in persons with versus without the exposure?</a:t>
            </a:r>
            <a:br>
              <a:rPr lang="en-US" dirty="0"/>
            </a:br>
            <a:br>
              <a:rPr lang="en-US" dirty="0"/>
            </a:br>
            <a:r>
              <a:rPr lang="en-US" dirty="0"/>
              <a:t>Exposed (E+): Children with asthma living in high pollution area</a:t>
            </a:r>
            <a:br>
              <a:rPr lang="en-US" dirty="0"/>
            </a:br>
            <a:br>
              <a:rPr lang="en-US" dirty="0"/>
            </a:br>
            <a:r>
              <a:rPr lang="en-US" dirty="0"/>
              <a:t>Not exposed (E-): Children with asthma living in “clean” area</a:t>
            </a:r>
            <a:br>
              <a:rPr lang="en-US" dirty="0"/>
            </a:br>
            <a:endParaRPr lang="en-US" dirty="0"/>
          </a:p>
          <a:p>
            <a:pPr marL="0" indent="0">
              <a:buNone/>
            </a:pPr>
            <a:r>
              <a:rPr lang="en-US" dirty="0"/>
              <a:t>Outcome: Did they have a hospitalization for asthma? </a:t>
            </a:r>
            <a:br>
              <a:rPr lang="en-US" dirty="0"/>
            </a:br>
            <a:r>
              <a:rPr lang="en-US" dirty="0"/>
              <a:t>(Note: Define some period of time you will follow for outcomes; e.g., over a 12-month period)</a:t>
            </a:r>
            <a:br>
              <a:rPr lang="en-US" dirty="0"/>
            </a:br>
            <a:br>
              <a:rPr lang="en-US" dirty="0"/>
            </a:br>
            <a:r>
              <a:rPr lang="en-US" dirty="0"/>
              <a:t>Compare: Hospitalization rates in exposed vs not exposed</a:t>
            </a:r>
          </a:p>
        </p:txBody>
      </p:sp>
      <p:sp>
        <p:nvSpPr>
          <p:cNvPr id="4" name="Slide Number Placeholder 3"/>
          <p:cNvSpPr>
            <a:spLocks noGrp="1"/>
          </p:cNvSpPr>
          <p:nvPr>
            <p:ph type="sldNum" sz="quarter" idx="12"/>
          </p:nvPr>
        </p:nvSpPr>
        <p:spPr/>
        <p:txBody>
          <a:bodyPr/>
          <a:lstStyle/>
          <a:p>
            <a:fld id="{F6F8042C-985E-034B-BB41-2A1F3109AE7A}" type="slidenum">
              <a:rPr lang="en-US" smtClean="0"/>
              <a:t>10</a:t>
            </a:fld>
            <a:endParaRPr lang="en-US"/>
          </a:p>
        </p:txBody>
      </p:sp>
    </p:spTree>
    <p:extLst>
      <p:ext uri="{BB962C8B-B14F-4D97-AF65-F5344CB8AC3E}">
        <p14:creationId xmlns:p14="http://schemas.microsoft.com/office/powerpoint/2010/main" val="23196568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8759"/>
            <a:ext cx="7886700" cy="1325563"/>
          </a:xfrm>
        </p:spPr>
        <p:txBody>
          <a:bodyPr/>
          <a:lstStyle/>
          <a:p>
            <a:r>
              <a:rPr lang="en-US" dirty="0"/>
              <a:t>Cohort study: pros/cons</a:t>
            </a:r>
          </a:p>
        </p:txBody>
      </p:sp>
      <p:sp>
        <p:nvSpPr>
          <p:cNvPr id="3" name="Content Placeholder 2"/>
          <p:cNvSpPr>
            <a:spLocks noGrp="1"/>
          </p:cNvSpPr>
          <p:nvPr>
            <p:ph idx="1"/>
          </p:nvPr>
        </p:nvSpPr>
        <p:spPr>
          <a:xfrm>
            <a:off x="545690" y="1069592"/>
            <a:ext cx="8348928" cy="5474567"/>
          </a:xfrm>
        </p:spPr>
        <p:txBody>
          <a:bodyPr>
            <a:normAutofit fontScale="92500" lnSpcReduction="10000"/>
          </a:bodyPr>
          <a:lstStyle/>
          <a:p>
            <a:r>
              <a:rPr lang="en-US" b="1" dirty="0"/>
              <a:t>Advantages:</a:t>
            </a:r>
          </a:p>
          <a:p>
            <a:pPr lvl="1"/>
            <a:r>
              <a:rPr lang="en-US" dirty="0"/>
              <a:t>Efficient (i.e., less sample size required) for “rare” exposures.</a:t>
            </a:r>
          </a:p>
          <a:p>
            <a:pPr lvl="1"/>
            <a:r>
              <a:rPr lang="en-US" dirty="0"/>
              <a:t>Temporal sequence between “exposure” and “outcome” is firmly established (by design).</a:t>
            </a:r>
          </a:p>
          <a:p>
            <a:pPr lvl="1"/>
            <a:r>
              <a:rPr lang="en-US" dirty="0"/>
              <a:t>Can study multiple outcomes (e.g., lung function growth, exacerbations, subsequent hospitalizations)</a:t>
            </a:r>
          </a:p>
          <a:p>
            <a:pPr lvl="1"/>
            <a:r>
              <a:rPr lang="en-US" dirty="0"/>
              <a:t>Less issue with subject selection biases (as we don’t know outcomes when selecting subjects) </a:t>
            </a:r>
            <a:br>
              <a:rPr lang="en-US" dirty="0"/>
            </a:br>
            <a:br>
              <a:rPr lang="en-US" dirty="0"/>
            </a:br>
            <a:endParaRPr lang="en-US" dirty="0"/>
          </a:p>
          <a:p>
            <a:r>
              <a:rPr lang="en-US" b="1" dirty="0"/>
              <a:t>Disadvantages:</a:t>
            </a:r>
          </a:p>
          <a:p>
            <a:pPr lvl="1"/>
            <a:r>
              <a:rPr lang="en-US" dirty="0"/>
              <a:t>Time and cost (often long follow-up of large numbers of persons)</a:t>
            </a:r>
          </a:p>
          <a:p>
            <a:pPr lvl="1"/>
            <a:r>
              <a:rPr lang="en-US" dirty="0"/>
              <a:t>Inefficient for:</a:t>
            </a:r>
          </a:p>
          <a:p>
            <a:pPr lvl="2"/>
            <a:r>
              <a:rPr lang="en-US" dirty="0"/>
              <a:t>rare outcomes (need a large sample to obtain sufficient outcomes) or</a:t>
            </a:r>
          </a:p>
          <a:p>
            <a:pPr lvl="2"/>
            <a:r>
              <a:rPr lang="en-US" dirty="0"/>
              <a:t>long latency period (between exposure and outcome)</a:t>
            </a:r>
          </a:p>
          <a:p>
            <a:pPr lvl="1"/>
            <a:r>
              <a:rPr lang="en-US" dirty="0"/>
              <a:t>Losses to follow-up may induce bias</a:t>
            </a:r>
          </a:p>
        </p:txBody>
      </p:sp>
      <p:sp>
        <p:nvSpPr>
          <p:cNvPr id="4" name="Slide Number Placeholder 3"/>
          <p:cNvSpPr>
            <a:spLocks noGrp="1"/>
          </p:cNvSpPr>
          <p:nvPr>
            <p:ph type="sldNum" sz="quarter" idx="12"/>
          </p:nvPr>
        </p:nvSpPr>
        <p:spPr/>
        <p:txBody>
          <a:bodyPr/>
          <a:lstStyle/>
          <a:p>
            <a:fld id="{F6F8042C-985E-034B-BB41-2A1F3109AE7A}" type="slidenum">
              <a:rPr lang="en-US" smtClean="0"/>
              <a:t>11</a:t>
            </a:fld>
            <a:endParaRPr lang="en-US"/>
          </a:p>
        </p:txBody>
      </p:sp>
    </p:spTree>
    <p:extLst>
      <p:ext uri="{BB962C8B-B14F-4D97-AF65-F5344CB8AC3E}">
        <p14:creationId xmlns:p14="http://schemas.microsoft.com/office/powerpoint/2010/main" val="40182632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0575"/>
            <a:ext cx="7886700" cy="854074"/>
          </a:xfrm>
        </p:spPr>
        <p:txBody>
          <a:bodyPr>
            <a:normAutofit/>
          </a:bodyPr>
          <a:lstStyle/>
          <a:p>
            <a:r>
              <a:rPr lang="en-US" dirty="0"/>
              <a:t>Cohort study: example in literature</a:t>
            </a:r>
          </a:p>
        </p:txBody>
      </p:sp>
      <p:sp>
        <p:nvSpPr>
          <p:cNvPr id="3" name="Content Placeholder 2"/>
          <p:cNvSpPr>
            <a:spLocks noGrp="1"/>
          </p:cNvSpPr>
          <p:nvPr>
            <p:ph idx="1"/>
          </p:nvPr>
        </p:nvSpPr>
        <p:spPr>
          <a:xfrm>
            <a:off x="628650" y="874650"/>
            <a:ext cx="7886700" cy="5719190"/>
          </a:xfrm>
        </p:spPr>
        <p:txBody>
          <a:bodyPr>
            <a:normAutofit fontScale="92500" lnSpcReduction="20000"/>
          </a:bodyPr>
          <a:lstStyle/>
          <a:p>
            <a:pPr marL="0" indent="0">
              <a:buNone/>
            </a:pPr>
            <a:r>
              <a:rPr lang="en-US" sz="1600" dirty="0"/>
              <a:t>Cheng et al 2019. </a:t>
            </a:r>
            <a:r>
              <a:rPr lang="en-US" sz="1600" b="1" dirty="0"/>
              <a:t>Association between ambient air pollution and breast cancer risk: The multiethnic cohort study</a:t>
            </a:r>
            <a:r>
              <a:rPr lang="en-US" sz="1600" dirty="0"/>
              <a:t>   </a:t>
            </a:r>
            <a:r>
              <a:rPr lang="en-US" sz="1600" dirty="0">
                <a:hlinkClick r:id="rId2"/>
              </a:rPr>
              <a:t>https://www.ncbi.nlm.nih.gov/pubmed/30924138</a:t>
            </a:r>
            <a:endParaRPr lang="en-US" sz="1600" dirty="0"/>
          </a:p>
          <a:p>
            <a:r>
              <a:rPr lang="en-US" b="1" dirty="0"/>
              <a:t>Question: </a:t>
            </a:r>
            <a:r>
              <a:rPr lang="en-US" dirty="0"/>
              <a:t>Is air pollution exposure associated with an increased risk of breast cancer?</a:t>
            </a:r>
          </a:p>
          <a:p>
            <a:r>
              <a:rPr lang="en-US" b="1" dirty="0"/>
              <a:t>Study design</a:t>
            </a:r>
          </a:p>
          <a:p>
            <a:pPr lvl="1"/>
            <a:r>
              <a:rPr lang="en-US" sz="2800" dirty="0"/>
              <a:t>57,589 females from the multiethnic cohort, residing mostly in LA County from recruitment through 2010</a:t>
            </a:r>
          </a:p>
          <a:p>
            <a:pPr lvl="1"/>
            <a:r>
              <a:rPr lang="en-US" sz="2800" dirty="0"/>
              <a:t>Outcome: breast cancer incidence (Cox model)</a:t>
            </a:r>
          </a:p>
          <a:p>
            <a:pPr lvl="1"/>
            <a:r>
              <a:rPr lang="en-US" sz="2800" dirty="0"/>
              <a:t>Exposure: time-varying air pollution assignments </a:t>
            </a:r>
          </a:p>
          <a:p>
            <a:r>
              <a:rPr lang="en-US" b="1" dirty="0"/>
              <a:t>Results: “</a:t>
            </a:r>
            <a:r>
              <a:rPr lang="en-US" dirty="0"/>
              <a:t>Among women who lived within 500 m of major roads, significantly increased risks were observed with NOx (hazard ratio [HR] = 1.35, 95% confidence interval [95% CI]: 1.02–1.79)… Subgroup analyses suggested stronger associations of NOx and NO2 among African Americans and Japanese</a:t>
            </a:r>
            <a:br>
              <a:rPr lang="en-US" dirty="0"/>
            </a:br>
            <a:r>
              <a:rPr lang="en-US" dirty="0"/>
              <a:t>Americans.” </a:t>
            </a:r>
            <a:br>
              <a:rPr lang="en-US" dirty="0"/>
            </a:br>
            <a:br>
              <a:rPr lang="en-US" dirty="0"/>
            </a:br>
            <a:endParaRPr lang="en-US" b="1" dirty="0"/>
          </a:p>
          <a:p>
            <a:endParaRPr lang="en-US" b="1" dirty="0"/>
          </a:p>
        </p:txBody>
      </p:sp>
      <p:sp>
        <p:nvSpPr>
          <p:cNvPr id="4" name="Slide Number Placeholder 3"/>
          <p:cNvSpPr>
            <a:spLocks noGrp="1"/>
          </p:cNvSpPr>
          <p:nvPr>
            <p:ph type="sldNum" sz="quarter" idx="12"/>
          </p:nvPr>
        </p:nvSpPr>
        <p:spPr/>
        <p:txBody>
          <a:bodyPr/>
          <a:lstStyle/>
          <a:p>
            <a:fld id="{F6F8042C-985E-034B-BB41-2A1F3109AE7A}" type="slidenum">
              <a:rPr lang="en-US" smtClean="0"/>
              <a:t>12</a:t>
            </a:fld>
            <a:endParaRPr lang="en-US"/>
          </a:p>
        </p:txBody>
      </p:sp>
    </p:spTree>
    <p:extLst>
      <p:ext uri="{BB962C8B-B14F-4D97-AF65-F5344CB8AC3E}">
        <p14:creationId xmlns:p14="http://schemas.microsoft.com/office/powerpoint/2010/main" val="40471457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2606"/>
            <a:ext cx="7886700" cy="1325563"/>
          </a:xfrm>
        </p:spPr>
        <p:txBody>
          <a:bodyPr/>
          <a:lstStyle/>
          <a:p>
            <a:r>
              <a:rPr lang="en-US" dirty="0"/>
              <a:t>Observational: </a:t>
            </a:r>
            <a:r>
              <a:rPr lang="en-US" u="sng" dirty="0"/>
              <a:t>Case-control study</a:t>
            </a:r>
          </a:p>
        </p:txBody>
      </p:sp>
      <p:sp>
        <p:nvSpPr>
          <p:cNvPr id="3" name="Content Placeholder 2"/>
          <p:cNvSpPr>
            <a:spLocks noGrp="1"/>
          </p:cNvSpPr>
          <p:nvPr>
            <p:ph idx="1"/>
          </p:nvPr>
        </p:nvSpPr>
        <p:spPr>
          <a:xfrm>
            <a:off x="628649" y="1177636"/>
            <a:ext cx="8084527" cy="4999327"/>
          </a:xfrm>
        </p:spPr>
        <p:txBody>
          <a:bodyPr>
            <a:normAutofit fontScale="92500" lnSpcReduction="20000"/>
          </a:bodyPr>
          <a:lstStyle/>
          <a:p>
            <a:pPr marL="0" indent="0">
              <a:buNone/>
            </a:pPr>
            <a:r>
              <a:rPr lang="en-US" dirty="0"/>
              <a:t>Select persons with (cases) and without (controls) outcome (O); determine their </a:t>
            </a:r>
            <a:r>
              <a:rPr lang="en-US" b="1" dirty="0"/>
              <a:t>past exposure </a:t>
            </a:r>
            <a:r>
              <a:rPr lang="en-US" dirty="0"/>
              <a:t>(E; i.e., BEFORE the outcome occurred).</a:t>
            </a:r>
            <a:br>
              <a:rPr lang="en-US" dirty="0"/>
            </a:br>
            <a:br>
              <a:rPr lang="en-US" dirty="0"/>
            </a:br>
            <a:r>
              <a:rPr lang="en-US" dirty="0"/>
              <a:t>Does the proportion of persons who were exposed differ in cases and controls?</a:t>
            </a:r>
          </a:p>
          <a:p>
            <a:pPr marL="0" indent="0">
              <a:buNone/>
            </a:pPr>
            <a:endParaRPr lang="en-US" dirty="0"/>
          </a:p>
          <a:p>
            <a:pPr marL="0" indent="0">
              <a:buNone/>
            </a:pPr>
            <a:r>
              <a:rPr lang="en-US" dirty="0"/>
              <a:t>Cases: Children who developed asthma by age 15</a:t>
            </a:r>
            <a:br>
              <a:rPr lang="en-US" dirty="0"/>
            </a:br>
            <a:br>
              <a:rPr lang="en-US" dirty="0"/>
            </a:br>
            <a:r>
              <a:rPr lang="en-US" dirty="0"/>
              <a:t>Controls: 15-year-olds never diagnosed with asthma</a:t>
            </a:r>
            <a:br>
              <a:rPr lang="en-US" dirty="0"/>
            </a:br>
            <a:endParaRPr lang="en-US" dirty="0"/>
          </a:p>
          <a:p>
            <a:pPr marL="0" indent="0">
              <a:buNone/>
            </a:pPr>
            <a:r>
              <a:rPr lang="en-US" dirty="0"/>
              <a:t>Exposure: Early childhood air pollution exposures</a:t>
            </a:r>
          </a:p>
          <a:p>
            <a:pPr marL="0" indent="0">
              <a:buNone/>
            </a:pPr>
            <a:br>
              <a:rPr lang="en-US" dirty="0"/>
            </a:br>
            <a:r>
              <a:rPr lang="en-US" dirty="0"/>
              <a:t>Compare: Early childhood air pollution levels in cases vs controls.</a:t>
            </a:r>
          </a:p>
          <a:p>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13</a:t>
            </a:fld>
            <a:endParaRPr lang="en-US"/>
          </a:p>
        </p:txBody>
      </p:sp>
    </p:spTree>
    <p:extLst>
      <p:ext uri="{BB962C8B-B14F-4D97-AF65-F5344CB8AC3E}">
        <p14:creationId xmlns:p14="http://schemas.microsoft.com/office/powerpoint/2010/main" val="3732849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8759"/>
            <a:ext cx="7886700" cy="1325563"/>
          </a:xfrm>
        </p:spPr>
        <p:txBody>
          <a:bodyPr/>
          <a:lstStyle/>
          <a:p>
            <a:r>
              <a:rPr lang="en-US" dirty="0"/>
              <a:t>Case-control study: pros/cons</a:t>
            </a:r>
          </a:p>
        </p:txBody>
      </p:sp>
      <p:sp>
        <p:nvSpPr>
          <p:cNvPr id="3" name="Content Placeholder 2"/>
          <p:cNvSpPr>
            <a:spLocks noGrp="1"/>
          </p:cNvSpPr>
          <p:nvPr>
            <p:ph idx="1"/>
          </p:nvPr>
        </p:nvSpPr>
        <p:spPr>
          <a:xfrm>
            <a:off x="628650" y="1136072"/>
            <a:ext cx="7886700" cy="5375563"/>
          </a:xfrm>
        </p:spPr>
        <p:txBody>
          <a:bodyPr>
            <a:normAutofit/>
          </a:bodyPr>
          <a:lstStyle/>
          <a:p>
            <a:r>
              <a:rPr lang="en-US" b="1" dirty="0"/>
              <a:t>Advantages:</a:t>
            </a:r>
          </a:p>
          <a:p>
            <a:pPr lvl="1"/>
            <a:r>
              <a:rPr lang="en-US" dirty="0"/>
              <a:t>Efficient (i.e., less sample size required) for “rare” diseases/outcomes.</a:t>
            </a:r>
          </a:p>
          <a:p>
            <a:pPr lvl="1"/>
            <a:r>
              <a:rPr lang="en-US" dirty="0"/>
              <a:t>Efficient when there is a long duration between “exposure” and “outcome” (no waiting to see if “exposed” persons develop disease or not)</a:t>
            </a:r>
          </a:p>
          <a:p>
            <a:pPr lvl="1"/>
            <a:r>
              <a:rPr lang="en-US" dirty="0"/>
              <a:t>Lower time and costs</a:t>
            </a:r>
            <a:br>
              <a:rPr lang="en-US" dirty="0"/>
            </a:br>
            <a:endParaRPr lang="en-US" dirty="0"/>
          </a:p>
          <a:p>
            <a:r>
              <a:rPr lang="en-US" b="1" dirty="0"/>
              <a:t>Disadvantages:</a:t>
            </a:r>
          </a:p>
          <a:p>
            <a:pPr lvl="1"/>
            <a:r>
              <a:rPr lang="en-US" dirty="0"/>
              <a:t>Many possible “biases” (e.g., differential subject selection by case/control; differential recall of “exposure” by case/control)</a:t>
            </a:r>
          </a:p>
          <a:p>
            <a:pPr lvl="1"/>
            <a:r>
              <a:rPr lang="en-US" dirty="0"/>
              <a:t>Be very careful in design stage</a:t>
            </a:r>
          </a:p>
          <a:p>
            <a:pPr lvl="1"/>
            <a:r>
              <a:rPr lang="en-US" dirty="0"/>
              <a:t>Inefficient for rare exposures</a:t>
            </a:r>
          </a:p>
          <a:p>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14</a:t>
            </a:fld>
            <a:endParaRPr lang="en-US"/>
          </a:p>
        </p:txBody>
      </p:sp>
    </p:spTree>
    <p:extLst>
      <p:ext uri="{BB962C8B-B14F-4D97-AF65-F5344CB8AC3E}">
        <p14:creationId xmlns:p14="http://schemas.microsoft.com/office/powerpoint/2010/main" val="1853916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263" y="9527"/>
            <a:ext cx="8553691" cy="661806"/>
          </a:xfrm>
        </p:spPr>
        <p:txBody>
          <a:bodyPr>
            <a:normAutofit fontScale="90000"/>
          </a:bodyPr>
          <a:lstStyle/>
          <a:p>
            <a:r>
              <a:rPr lang="en-US" dirty="0"/>
              <a:t>Case-control: example in literature</a:t>
            </a:r>
          </a:p>
        </p:txBody>
      </p:sp>
      <p:sp>
        <p:nvSpPr>
          <p:cNvPr id="3" name="Content Placeholder 2"/>
          <p:cNvSpPr>
            <a:spLocks noGrp="1"/>
          </p:cNvSpPr>
          <p:nvPr>
            <p:ph idx="1"/>
          </p:nvPr>
        </p:nvSpPr>
        <p:spPr>
          <a:xfrm>
            <a:off x="628650" y="717632"/>
            <a:ext cx="7886700" cy="5906687"/>
          </a:xfrm>
        </p:spPr>
        <p:txBody>
          <a:bodyPr>
            <a:normAutofit fontScale="85000" lnSpcReduction="10000"/>
          </a:bodyPr>
          <a:lstStyle/>
          <a:p>
            <a:pPr marL="0" indent="0">
              <a:buNone/>
            </a:pPr>
            <a:r>
              <a:rPr lang="en-US" sz="2400" dirty="0"/>
              <a:t>Volk et al 2013. </a:t>
            </a:r>
            <a:r>
              <a:rPr lang="en-US" sz="2400" b="1" dirty="0"/>
              <a:t>Traffic-Related Air Pollution, Particulate Matter,</a:t>
            </a:r>
            <a:r>
              <a:rPr lang="en-US" sz="2400" dirty="0"/>
              <a:t> </a:t>
            </a:r>
            <a:r>
              <a:rPr lang="en-US" sz="2400" b="1" dirty="0"/>
              <a:t>and Autism. </a:t>
            </a:r>
            <a:r>
              <a:rPr lang="en-US" sz="2400" dirty="0">
                <a:hlinkClick r:id="rId2"/>
              </a:rPr>
              <a:t>https://www.ncbi.nlm.nih.gov/pubmed/23404082</a:t>
            </a:r>
            <a:endParaRPr lang="en-US" sz="2400" dirty="0"/>
          </a:p>
          <a:p>
            <a:r>
              <a:rPr lang="en-US" dirty="0"/>
              <a:t>Question: Is traffic-related pollution exposure related to the development of autism?</a:t>
            </a:r>
          </a:p>
          <a:p>
            <a:endParaRPr lang="en-US" sz="1600" dirty="0"/>
          </a:p>
          <a:p>
            <a:r>
              <a:rPr lang="en-US" dirty="0"/>
              <a:t>Study design: </a:t>
            </a:r>
          </a:p>
          <a:p>
            <a:pPr lvl="1"/>
            <a:r>
              <a:rPr lang="en-US" dirty="0"/>
              <a:t>Cases: 279 children with autism, from CA Dept. Dev. Services</a:t>
            </a:r>
          </a:p>
          <a:p>
            <a:pPr lvl="1"/>
            <a:r>
              <a:rPr lang="en-US" dirty="0"/>
              <a:t>Controls: 245 sampled from CA births (age, sex, area matched)</a:t>
            </a:r>
          </a:p>
          <a:p>
            <a:pPr lvl="1"/>
            <a:r>
              <a:rPr lang="en-US" dirty="0"/>
              <a:t>Mother’s address from birth certificate used to assign traffic exposures</a:t>
            </a:r>
          </a:p>
          <a:p>
            <a:pPr lvl="1"/>
            <a:endParaRPr lang="en-US" sz="2100" dirty="0"/>
          </a:p>
          <a:p>
            <a:r>
              <a:rPr lang="en-US" dirty="0"/>
              <a:t>Results: “Children with autism were more likely to live</a:t>
            </a:r>
            <a:br>
              <a:rPr lang="en-US" dirty="0"/>
            </a:br>
            <a:r>
              <a:rPr lang="en-US" dirty="0"/>
              <a:t>at residences that had the highest quartile of exposure</a:t>
            </a:r>
            <a:br>
              <a:rPr lang="en-US" dirty="0"/>
            </a:br>
            <a:r>
              <a:rPr lang="en-US" dirty="0"/>
              <a:t>to traffic-related air pollution, during gestation (AOR, 1.98</a:t>
            </a:r>
            <a:br>
              <a:rPr lang="en-US" dirty="0"/>
            </a:br>
            <a:r>
              <a:rPr lang="en-US" dirty="0"/>
              <a:t>[95% CI, 1.20-3.31]) and during the first year of life (AOR,</a:t>
            </a:r>
            <a:br>
              <a:rPr lang="en-US" dirty="0"/>
            </a:br>
            <a:r>
              <a:rPr lang="en-US" dirty="0"/>
              <a:t>3.10 [95% CI, 1.76-5.57]), compared with control children”</a:t>
            </a:r>
            <a:br>
              <a:rPr lang="en-US" dirty="0"/>
            </a:br>
            <a:endParaRPr lang="en-US" dirty="0"/>
          </a:p>
          <a:p>
            <a:pPr marL="0" indent="0">
              <a:buNone/>
            </a:pPr>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15</a:t>
            </a:fld>
            <a:endParaRPr lang="en-US"/>
          </a:p>
        </p:txBody>
      </p:sp>
    </p:spTree>
    <p:extLst>
      <p:ext uri="{BB962C8B-B14F-4D97-AF65-F5344CB8AC3E}">
        <p14:creationId xmlns:p14="http://schemas.microsoft.com/office/powerpoint/2010/main" val="2871121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496" y="18255"/>
            <a:ext cx="8213008" cy="1325563"/>
          </a:xfrm>
        </p:spPr>
        <p:txBody>
          <a:bodyPr/>
          <a:lstStyle/>
          <a:p>
            <a:r>
              <a:rPr lang="en-US" dirty="0"/>
              <a:t>Observational: </a:t>
            </a:r>
            <a:r>
              <a:rPr lang="en-US" u="sng" dirty="0"/>
              <a:t>Cross-sectional study</a:t>
            </a:r>
          </a:p>
        </p:txBody>
      </p:sp>
      <p:sp>
        <p:nvSpPr>
          <p:cNvPr id="3" name="Content Placeholder 2"/>
          <p:cNvSpPr>
            <a:spLocks noGrp="1"/>
          </p:cNvSpPr>
          <p:nvPr>
            <p:ph idx="1"/>
          </p:nvPr>
        </p:nvSpPr>
        <p:spPr>
          <a:xfrm>
            <a:off x="628650" y="1233055"/>
            <a:ext cx="8162202" cy="4943908"/>
          </a:xfrm>
        </p:spPr>
        <p:txBody>
          <a:bodyPr>
            <a:normAutofit/>
          </a:bodyPr>
          <a:lstStyle/>
          <a:p>
            <a:pPr marL="0" indent="0">
              <a:buNone/>
            </a:pPr>
            <a:r>
              <a:rPr lang="en-US" dirty="0"/>
              <a:t>Find population, measure outcome and exposure at the same time</a:t>
            </a:r>
            <a:br>
              <a:rPr lang="en-US" dirty="0"/>
            </a:br>
            <a:br>
              <a:rPr lang="en-US" dirty="0"/>
            </a:br>
            <a:r>
              <a:rPr lang="en-US" dirty="0"/>
              <a:t>Are outcomes and exposure associated? </a:t>
            </a:r>
            <a:br>
              <a:rPr lang="en-US" dirty="0"/>
            </a:br>
            <a:br>
              <a:rPr lang="en-US" dirty="0"/>
            </a:br>
            <a:r>
              <a:rPr lang="en-US" dirty="0"/>
              <a:t>Example: Sample children across southern California. In higher air pollution locations are there more kids with asthma?</a:t>
            </a:r>
          </a:p>
        </p:txBody>
      </p:sp>
      <p:sp>
        <p:nvSpPr>
          <p:cNvPr id="4" name="Slide Number Placeholder 3"/>
          <p:cNvSpPr>
            <a:spLocks noGrp="1"/>
          </p:cNvSpPr>
          <p:nvPr>
            <p:ph type="sldNum" sz="quarter" idx="12"/>
          </p:nvPr>
        </p:nvSpPr>
        <p:spPr/>
        <p:txBody>
          <a:bodyPr/>
          <a:lstStyle/>
          <a:p>
            <a:fld id="{F6F8042C-985E-034B-BB41-2A1F3109AE7A}" type="slidenum">
              <a:rPr lang="en-US" smtClean="0"/>
              <a:t>16</a:t>
            </a:fld>
            <a:endParaRPr lang="en-US"/>
          </a:p>
        </p:txBody>
      </p:sp>
    </p:spTree>
    <p:extLst>
      <p:ext uri="{BB962C8B-B14F-4D97-AF65-F5344CB8AC3E}">
        <p14:creationId xmlns:p14="http://schemas.microsoft.com/office/powerpoint/2010/main" val="6843782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372025"/>
            <a:ext cx="7886700" cy="4984326"/>
          </a:xfrm>
        </p:spPr>
        <p:txBody>
          <a:bodyPr>
            <a:normAutofit fontScale="92500"/>
          </a:bodyPr>
          <a:lstStyle/>
          <a:p>
            <a:r>
              <a:rPr lang="en-US" b="1" dirty="0"/>
              <a:t>Advantages:</a:t>
            </a:r>
            <a:br>
              <a:rPr lang="en-US" dirty="0"/>
            </a:br>
            <a:r>
              <a:rPr lang="en-US" dirty="0"/>
              <a:t>Relatively quick and easy</a:t>
            </a:r>
            <a:br>
              <a:rPr lang="en-US" dirty="0"/>
            </a:br>
            <a:r>
              <a:rPr lang="en-US" dirty="0"/>
              <a:t>Can study rare diseases/outcomes or exposures (assuming you have access to a sufficient number)</a:t>
            </a:r>
            <a:br>
              <a:rPr lang="en-US" dirty="0"/>
            </a:br>
            <a:r>
              <a:rPr lang="en-US" dirty="0"/>
              <a:t>Is there something going on (any evidence of association) that can be followed up in more stringent design?</a:t>
            </a:r>
            <a:br>
              <a:rPr lang="en-US" dirty="0"/>
            </a:br>
            <a:r>
              <a:rPr lang="en-US" dirty="0"/>
              <a:t>Can often use existing data (medical records, etc.)</a:t>
            </a:r>
            <a:br>
              <a:rPr lang="en-US" dirty="0"/>
            </a:br>
            <a:endParaRPr lang="en-US" dirty="0"/>
          </a:p>
          <a:p>
            <a:r>
              <a:rPr lang="en-US" b="1" dirty="0"/>
              <a:t>Disadvantages:</a:t>
            </a:r>
            <a:br>
              <a:rPr lang="en-US" dirty="0"/>
            </a:br>
            <a:r>
              <a:rPr lang="en-US" dirty="0"/>
              <a:t>No clue on temporal sequence between exposure and outcome (Were any biomarker differences apparent before the disease developed?  In what time frame?)</a:t>
            </a:r>
          </a:p>
          <a:p>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17</a:t>
            </a:fld>
            <a:endParaRPr lang="en-US"/>
          </a:p>
        </p:txBody>
      </p:sp>
      <p:sp>
        <p:nvSpPr>
          <p:cNvPr id="5" name="Title 1"/>
          <p:cNvSpPr>
            <a:spLocks noGrp="1"/>
          </p:cNvSpPr>
          <p:nvPr>
            <p:ph type="title"/>
          </p:nvPr>
        </p:nvSpPr>
        <p:spPr>
          <a:xfrm>
            <a:off x="628650" y="46462"/>
            <a:ext cx="7886700" cy="1325563"/>
          </a:xfrm>
        </p:spPr>
        <p:txBody>
          <a:bodyPr/>
          <a:lstStyle/>
          <a:p>
            <a:r>
              <a:rPr lang="en-US" dirty="0"/>
              <a:t>Cross-sectional study: pros/cons</a:t>
            </a:r>
          </a:p>
        </p:txBody>
      </p:sp>
    </p:spTree>
    <p:extLst>
      <p:ext uri="{BB962C8B-B14F-4D97-AF65-F5344CB8AC3E}">
        <p14:creationId xmlns:p14="http://schemas.microsoft.com/office/powerpoint/2010/main" val="8609231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372025"/>
            <a:ext cx="7886700" cy="5250448"/>
          </a:xfrm>
        </p:spPr>
        <p:txBody>
          <a:bodyPr>
            <a:normAutofit/>
          </a:bodyPr>
          <a:lstStyle/>
          <a:p>
            <a:r>
              <a:rPr lang="en-US" b="1" dirty="0"/>
              <a:t>Cohort Study Alternative:</a:t>
            </a:r>
            <a:br>
              <a:rPr lang="en-US" dirty="0"/>
            </a:br>
            <a:r>
              <a:rPr lang="en-US" dirty="0"/>
              <a:t>Obtain air pollution levels in group of children without asthma.  Follow to xx (time) to ascertain development of asthma.  Compare asthma rates by air pollution level. </a:t>
            </a:r>
            <a:br>
              <a:rPr lang="en-US" dirty="0"/>
            </a:br>
            <a:endParaRPr lang="en-US" dirty="0"/>
          </a:p>
          <a:p>
            <a:r>
              <a:rPr lang="en-US" b="1" dirty="0"/>
              <a:t>Case-Control Alternative:</a:t>
            </a:r>
            <a:br>
              <a:rPr lang="en-US" dirty="0"/>
            </a:br>
            <a:r>
              <a:rPr lang="en-US" dirty="0"/>
              <a:t>Select samples of persons with asthma (cases) and without asthma (controls).   Access historical data on air pollution levels in their hometowns.  Compare pre-disease air pollution in cases and controls.</a:t>
            </a:r>
          </a:p>
        </p:txBody>
      </p:sp>
      <p:sp>
        <p:nvSpPr>
          <p:cNvPr id="4" name="Slide Number Placeholder 3"/>
          <p:cNvSpPr>
            <a:spLocks noGrp="1"/>
          </p:cNvSpPr>
          <p:nvPr>
            <p:ph type="sldNum" sz="quarter" idx="12"/>
          </p:nvPr>
        </p:nvSpPr>
        <p:spPr/>
        <p:txBody>
          <a:bodyPr/>
          <a:lstStyle/>
          <a:p>
            <a:fld id="{F6F8042C-985E-034B-BB41-2A1F3109AE7A}" type="slidenum">
              <a:rPr lang="en-US" smtClean="0"/>
              <a:t>18</a:t>
            </a:fld>
            <a:endParaRPr lang="en-US"/>
          </a:p>
        </p:txBody>
      </p:sp>
      <p:sp>
        <p:nvSpPr>
          <p:cNvPr id="5" name="Title 1"/>
          <p:cNvSpPr>
            <a:spLocks noGrp="1"/>
          </p:cNvSpPr>
          <p:nvPr>
            <p:ph type="title"/>
          </p:nvPr>
        </p:nvSpPr>
        <p:spPr>
          <a:xfrm>
            <a:off x="628650" y="46462"/>
            <a:ext cx="7886700" cy="1325563"/>
          </a:xfrm>
        </p:spPr>
        <p:txBody>
          <a:bodyPr/>
          <a:lstStyle/>
          <a:p>
            <a:r>
              <a:rPr lang="en-US" dirty="0"/>
              <a:t>Cross-sectional study: alternatives</a:t>
            </a:r>
          </a:p>
        </p:txBody>
      </p:sp>
    </p:spTree>
    <p:extLst>
      <p:ext uri="{BB962C8B-B14F-4D97-AF65-F5344CB8AC3E}">
        <p14:creationId xmlns:p14="http://schemas.microsoft.com/office/powerpoint/2010/main" val="38836757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6312"/>
            <a:ext cx="7886700" cy="850216"/>
          </a:xfrm>
        </p:spPr>
        <p:txBody>
          <a:bodyPr>
            <a:normAutofit fontScale="90000"/>
          </a:bodyPr>
          <a:lstStyle/>
          <a:p>
            <a:r>
              <a:rPr lang="en-US" dirty="0"/>
              <a:t>Cross-sectional: example in literature</a:t>
            </a:r>
          </a:p>
        </p:txBody>
      </p:sp>
      <p:sp>
        <p:nvSpPr>
          <p:cNvPr id="3" name="Content Placeholder 2"/>
          <p:cNvSpPr>
            <a:spLocks noGrp="1"/>
          </p:cNvSpPr>
          <p:nvPr>
            <p:ph idx="1"/>
          </p:nvPr>
        </p:nvSpPr>
        <p:spPr>
          <a:xfrm>
            <a:off x="628650" y="863600"/>
            <a:ext cx="7886700" cy="5882640"/>
          </a:xfrm>
        </p:spPr>
        <p:txBody>
          <a:bodyPr>
            <a:normAutofit fontScale="77500" lnSpcReduction="20000"/>
          </a:bodyPr>
          <a:lstStyle/>
          <a:p>
            <a:r>
              <a:rPr lang="en-US" sz="2300" dirty="0"/>
              <a:t>Chen et al 2015. </a:t>
            </a:r>
            <a:r>
              <a:rPr lang="en-US" sz="2300" b="1" dirty="0"/>
              <a:t>Ambient air pollution and neurotoxicity on brain structure: Evidence from women's health initiative memory study </a:t>
            </a:r>
            <a:r>
              <a:rPr lang="en-US" sz="2300" dirty="0"/>
              <a:t>https://www.ncbi.nlm.nih.gov/pubmed/26075655</a:t>
            </a:r>
          </a:p>
          <a:p>
            <a:r>
              <a:rPr lang="en-US" b="1" dirty="0"/>
              <a:t>Question: </a:t>
            </a:r>
            <a:r>
              <a:rPr lang="en-US" dirty="0"/>
              <a:t>Does air pollution exposure impact the brains of older women?</a:t>
            </a:r>
          </a:p>
          <a:p>
            <a:r>
              <a:rPr lang="en-US" b="1" dirty="0"/>
              <a:t>Study:</a:t>
            </a:r>
          </a:p>
          <a:p>
            <a:pPr lvl="1"/>
            <a:r>
              <a:rPr lang="en-US" dirty="0"/>
              <a:t>Population: 1,403 community-dwelling older women without dementia in Women’s Health Initiative Memory Study </a:t>
            </a:r>
          </a:p>
          <a:p>
            <a:pPr lvl="1"/>
            <a:r>
              <a:rPr lang="en-US" dirty="0"/>
              <a:t>Outcome: MRI scans of gray matter (GM) and white matter (WM) volume at ages 71-89 (2005-2006)</a:t>
            </a:r>
          </a:p>
          <a:p>
            <a:pPr lvl="1"/>
            <a:r>
              <a:rPr lang="en-US" dirty="0"/>
              <a:t>Exposure: cumulative PM2.5 exposure from 1999-2006 based on residential histories and air pollution monitoring network data</a:t>
            </a:r>
          </a:p>
          <a:p>
            <a:endParaRPr lang="en-US" b="1" dirty="0"/>
          </a:p>
          <a:p>
            <a:r>
              <a:rPr lang="en-US" b="1" dirty="0"/>
              <a:t>Results: “</a:t>
            </a:r>
            <a:r>
              <a:rPr lang="en-US" dirty="0"/>
              <a:t>Older women with greater PM</a:t>
            </a:r>
            <a:r>
              <a:rPr lang="en-US" baseline="-25000" dirty="0"/>
              <a:t>2.5</a:t>
            </a:r>
            <a:r>
              <a:rPr lang="en-US" dirty="0"/>
              <a:t> exposures had significantly smaller WM, but not GM, volumes, independent of geographical region, demographics, socioeconomic status, lifestyles, and clinical characteristics, including cardiovascular risk factors. For each interquartile increment (3.49μg/m</a:t>
            </a:r>
            <a:r>
              <a:rPr lang="en-US" baseline="30000" dirty="0"/>
              <a:t>3</a:t>
            </a:r>
            <a:r>
              <a:rPr lang="en-US" dirty="0"/>
              <a:t>) of cumulative PM</a:t>
            </a:r>
            <a:r>
              <a:rPr lang="en-US" baseline="-25000" dirty="0"/>
              <a:t>2.5</a:t>
            </a:r>
            <a:r>
              <a:rPr lang="en-US" dirty="0"/>
              <a:t> exposure, the average WM volume (WMV; 95% confidence interval) was 6.23cm</a:t>
            </a:r>
            <a:r>
              <a:rPr lang="en-US" baseline="30000" dirty="0"/>
              <a:t>3</a:t>
            </a:r>
            <a:r>
              <a:rPr lang="en-US" dirty="0"/>
              <a:t> (3.72–8.74) smaller in the total brain and 4.47cm</a:t>
            </a:r>
            <a:r>
              <a:rPr lang="en-US" baseline="30000" dirty="0"/>
              <a:t>3</a:t>
            </a:r>
            <a:r>
              <a:rPr lang="en-US" dirty="0"/>
              <a:t> (2.27–6.67) lower in the association areas, equivalent to 1 to 2 years of brain aging.” </a:t>
            </a:r>
          </a:p>
        </p:txBody>
      </p:sp>
      <p:sp>
        <p:nvSpPr>
          <p:cNvPr id="4" name="Slide Number Placeholder 3"/>
          <p:cNvSpPr>
            <a:spLocks noGrp="1"/>
          </p:cNvSpPr>
          <p:nvPr>
            <p:ph type="sldNum" sz="quarter" idx="12"/>
          </p:nvPr>
        </p:nvSpPr>
        <p:spPr/>
        <p:txBody>
          <a:bodyPr/>
          <a:lstStyle/>
          <a:p>
            <a:fld id="{F6F8042C-985E-034B-BB41-2A1F3109AE7A}" type="slidenum">
              <a:rPr lang="en-US" smtClean="0"/>
              <a:t>19</a:t>
            </a:fld>
            <a:endParaRPr lang="en-US"/>
          </a:p>
        </p:txBody>
      </p:sp>
    </p:spTree>
    <p:extLst>
      <p:ext uri="{BB962C8B-B14F-4D97-AF65-F5344CB8AC3E}">
        <p14:creationId xmlns:p14="http://schemas.microsoft.com/office/powerpoint/2010/main" val="1080395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4870"/>
            <a:ext cx="7886700" cy="999215"/>
          </a:xfrm>
        </p:spPr>
        <p:txBody>
          <a:bodyPr>
            <a:normAutofit/>
          </a:bodyPr>
          <a:lstStyle/>
          <a:p>
            <a:r>
              <a:rPr lang="en-US" sz="4000" dirty="0"/>
              <a:t>Objectives: develop research question</a:t>
            </a:r>
          </a:p>
        </p:txBody>
      </p:sp>
      <p:sp>
        <p:nvSpPr>
          <p:cNvPr id="4" name="Slide Number Placeholder 3"/>
          <p:cNvSpPr>
            <a:spLocks noGrp="1"/>
          </p:cNvSpPr>
          <p:nvPr>
            <p:ph type="sldNum" sz="quarter" idx="12"/>
          </p:nvPr>
        </p:nvSpPr>
        <p:spPr/>
        <p:txBody>
          <a:bodyPr/>
          <a:lstStyle/>
          <a:p>
            <a:fld id="{F6F8042C-985E-034B-BB41-2A1F3109AE7A}" type="slidenum">
              <a:rPr lang="en-US" smtClean="0"/>
              <a:t>2</a:t>
            </a:fld>
            <a:endParaRPr lang="en-US"/>
          </a:p>
        </p:txBody>
      </p:sp>
      <p:pic>
        <p:nvPicPr>
          <p:cNvPr id="8" name="Picture 7">
            <a:extLst>
              <a:ext uri="{FF2B5EF4-FFF2-40B4-BE49-F238E27FC236}">
                <a16:creationId xmlns:a16="http://schemas.microsoft.com/office/drawing/2014/main" id="{B15CF5BD-E8E4-4EB1-BB63-5C9EF37F8223}"/>
              </a:ext>
            </a:extLst>
          </p:cNvPr>
          <p:cNvPicPr>
            <a:picLocks noChangeAspect="1"/>
          </p:cNvPicPr>
          <p:nvPr/>
        </p:nvPicPr>
        <p:blipFill rotWithShape="1">
          <a:blip r:embed="rId2"/>
          <a:srcRect l="1420" t="16607" r="2705" b="10469"/>
          <a:stretch/>
        </p:blipFill>
        <p:spPr>
          <a:xfrm>
            <a:off x="971550" y="1044085"/>
            <a:ext cx="7105650" cy="3848100"/>
          </a:xfrm>
          <a:prstGeom prst="rect">
            <a:avLst/>
          </a:prstGeom>
        </p:spPr>
      </p:pic>
      <p:sp>
        <p:nvSpPr>
          <p:cNvPr id="11" name="TextBox 10">
            <a:extLst>
              <a:ext uri="{FF2B5EF4-FFF2-40B4-BE49-F238E27FC236}">
                <a16:creationId xmlns:a16="http://schemas.microsoft.com/office/drawing/2014/main" id="{5B1945D0-7004-46F3-B2AE-950F8D1B73E8}"/>
              </a:ext>
            </a:extLst>
          </p:cNvPr>
          <p:cNvSpPr txBox="1"/>
          <p:nvPr/>
        </p:nvSpPr>
        <p:spPr>
          <a:xfrm>
            <a:off x="3352800" y="6551520"/>
            <a:ext cx="5048250" cy="261610"/>
          </a:xfrm>
          <a:prstGeom prst="rect">
            <a:avLst/>
          </a:prstGeom>
          <a:noFill/>
        </p:spPr>
        <p:txBody>
          <a:bodyPr wrap="square">
            <a:spAutoFit/>
          </a:bodyPr>
          <a:lstStyle/>
          <a:p>
            <a:r>
              <a:rPr lang="en-US" sz="1050" dirty="0"/>
              <a:t>https://www.cartoonstock.com/search?type=images&amp;keyword=ask+question&amp;page=1</a:t>
            </a:r>
          </a:p>
        </p:txBody>
      </p:sp>
      <p:sp>
        <p:nvSpPr>
          <p:cNvPr id="10" name="TextBox 9">
            <a:extLst>
              <a:ext uri="{FF2B5EF4-FFF2-40B4-BE49-F238E27FC236}">
                <a16:creationId xmlns:a16="http://schemas.microsoft.com/office/drawing/2014/main" id="{4E02D010-994A-451B-BDD7-3BF420ABE62B}"/>
              </a:ext>
            </a:extLst>
          </p:cNvPr>
          <p:cNvSpPr txBox="1"/>
          <p:nvPr/>
        </p:nvSpPr>
        <p:spPr>
          <a:xfrm>
            <a:off x="881062" y="4922619"/>
            <a:ext cx="7396163" cy="1384995"/>
          </a:xfrm>
          <a:prstGeom prst="rect">
            <a:avLst/>
          </a:prstGeom>
          <a:noFill/>
        </p:spPr>
        <p:txBody>
          <a:bodyPr wrap="square" rtlCol="0">
            <a:spAutoFit/>
          </a:bodyPr>
          <a:lstStyle/>
          <a:p>
            <a:r>
              <a:rPr lang="en-US" sz="2400" dirty="0"/>
              <a:t>“The scientist is not a person who gives the right answers, he is one who asks the right questions.”</a:t>
            </a:r>
          </a:p>
          <a:p>
            <a:pPr algn="r"/>
            <a:r>
              <a:rPr lang="en-US" dirty="0"/>
              <a:t>-Claude Levi-Strauss</a:t>
            </a:r>
            <a:br>
              <a:rPr lang="en-US" dirty="0"/>
            </a:br>
            <a:r>
              <a:rPr lang="en-US" dirty="0"/>
              <a:t>(French philosopher)</a:t>
            </a:r>
          </a:p>
        </p:txBody>
      </p:sp>
    </p:spTree>
    <p:extLst>
      <p:ext uri="{BB962C8B-B14F-4D97-AF65-F5344CB8AC3E}">
        <p14:creationId xmlns:p14="http://schemas.microsoft.com/office/powerpoint/2010/main" val="31969678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9454"/>
            <a:ext cx="7886700" cy="803917"/>
          </a:xfrm>
        </p:spPr>
        <p:txBody>
          <a:bodyPr/>
          <a:lstStyle/>
          <a:p>
            <a:r>
              <a:rPr lang="en-US" dirty="0"/>
              <a:t>Observational: </a:t>
            </a:r>
            <a:r>
              <a:rPr lang="en-US" u="sng" dirty="0"/>
              <a:t>Ecological study</a:t>
            </a:r>
          </a:p>
        </p:txBody>
      </p:sp>
      <p:sp>
        <p:nvSpPr>
          <p:cNvPr id="3" name="Content Placeholder 2"/>
          <p:cNvSpPr>
            <a:spLocks noGrp="1"/>
          </p:cNvSpPr>
          <p:nvPr>
            <p:ph idx="1"/>
          </p:nvPr>
        </p:nvSpPr>
        <p:spPr>
          <a:xfrm>
            <a:off x="628650" y="833371"/>
            <a:ext cx="7886700" cy="5717900"/>
          </a:xfrm>
        </p:spPr>
        <p:txBody>
          <a:bodyPr>
            <a:normAutofit lnSpcReduction="10000"/>
          </a:bodyPr>
          <a:lstStyle/>
          <a:p>
            <a:r>
              <a:rPr lang="en-US" dirty="0"/>
              <a:t>Unit of observation is a population or community, rather than individuals</a:t>
            </a:r>
          </a:p>
          <a:p>
            <a:r>
              <a:rPr lang="en-US" dirty="0"/>
              <a:t>Compare community-level outcomes/exposures across a number of communities </a:t>
            </a:r>
          </a:p>
          <a:p>
            <a:r>
              <a:rPr lang="en-US" dirty="0"/>
              <a:t>Useful for monitoring population-level health</a:t>
            </a:r>
          </a:p>
          <a:p>
            <a:pPr marL="0" indent="0">
              <a:buNone/>
            </a:pPr>
            <a:endParaRPr lang="en-US" dirty="0"/>
          </a:p>
          <a:p>
            <a:r>
              <a:rPr lang="en-US" dirty="0"/>
              <a:t>PROS:</a:t>
            </a:r>
          </a:p>
          <a:p>
            <a:pPr lvl="1"/>
            <a:r>
              <a:rPr lang="en-US" dirty="0"/>
              <a:t>Inexpensive</a:t>
            </a:r>
          </a:p>
          <a:p>
            <a:pPr lvl="1"/>
            <a:r>
              <a:rPr lang="en-US" dirty="0"/>
              <a:t>Cover a large population</a:t>
            </a:r>
          </a:p>
          <a:p>
            <a:pPr lvl="1"/>
            <a:r>
              <a:rPr lang="en-US" dirty="0"/>
              <a:t>Use readily available administrative data</a:t>
            </a:r>
          </a:p>
          <a:p>
            <a:r>
              <a:rPr lang="en-US" dirty="0"/>
              <a:t>CONS:</a:t>
            </a:r>
          </a:p>
          <a:p>
            <a:pPr lvl="1"/>
            <a:r>
              <a:rPr lang="en-US" dirty="0"/>
              <a:t>Subject to ecological fallacy: individual-level associations may not mirror group-level associations</a:t>
            </a:r>
          </a:p>
          <a:p>
            <a:pPr lvl="1"/>
            <a:r>
              <a:rPr lang="en-US" dirty="0"/>
              <a:t>Ascertainment of outcome/disease may vary by location</a:t>
            </a:r>
          </a:p>
        </p:txBody>
      </p:sp>
      <p:sp>
        <p:nvSpPr>
          <p:cNvPr id="4" name="Slide Number Placeholder 3"/>
          <p:cNvSpPr>
            <a:spLocks noGrp="1"/>
          </p:cNvSpPr>
          <p:nvPr>
            <p:ph type="sldNum" sz="quarter" idx="12"/>
          </p:nvPr>
        </p:nvSpPr>
        <p:spPr/>
        <p:txBody>
          <a:bodyPr/>
          <a:lstStyle/>
          <a:p>
            <a:fld id="{F6F8042C-985E-034B-BB41-2A1F3109AE7A}" type="slidenum">
              <a:rPr lang="en-US" smtClean="0"/>
              <a:t>20</a:t>
            </a:fld>
            <a:endParaRPr lang="en-US"/>
          </a:p>
        </p:txBody>
      </p:sp>
    </p:spTree>
    <p:extLst>
      <p:ext uri="{BB962C8B-B14F-4D97-AF65-F5344CB8AC3E}">
        <p14:creationId xmlns:p14="http://schemas.microsoft.com/office/powerpoint/2010/main" val="34970773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1007165"/>
          </a:xfrm>
        </p:spPr>
        <p:txBody>
          <a:bodyPr>
            <a:normAutofit fontScale="90000"/>
          </a:bodyPr>
          <a:lstStyle/>
          <a:p>
            <a:r>
              <a:rPr lang="en-US" dirty="0"/>
              <a:t>Ecological study: example in literature</a:t>
            </a:r>
          </a:p>
        </p:txBody>
      </p:sp>
      <p:sp>
        <p:nvSpPr>
          <p:cNvPr id="3" name="Content Placeholder 2"/>
          <p:cNvSpPr>
            <a:spLocks noGrp="1"/>
          </p:cNvSpPr>
          <p:nvPr>
            <p:ph idx="1"/>
          </p:nvPr>
        </p:nvSpPr>
        <p:spPr>
          <a:xfrm>
            <a:off x="628650" y="887896"/>
            <a:ext cx="7886700" cy="5289067"/>
          </a:xfrm>
        </p:spPr>
        <p:txBody>
          <a:bodyPr>
            <a:normAutofit/>
          </a:bodyPr>
          <a:lstStyle/>
          <a:p>
            <a:r>
              <a:rPr lang="en-US" sz="2000" dirty="0" err="1"/>
              <a:t>Samet</a:t>
            </a:r>
            <a:r>
              <a:rPr lang="en-US" sz="2000" dirty="0"/>
              <a:t> et al 2000. Fine particulate air pollution and mortality in 20 U.S. cities, 1987-1994. </a:t>
            </a:r>
            <a:r>
              <a:rPr lang="en-US" sz="2000" dirty="0">
                <a:hlinkClick r:id="rId3"/>
              </a:rPr>
              <a:t>https://www.ncbi.nlm.nih.gov/pubmed/11114312</a:t>
            </a:r>
            <a:endParaRPr lang="en-US" sz="2000" dirty="0"/>
          </a:p>
          <a:p>
            <a:r>
              <a:rPr lang="en-US" sz="2400" b="1" dirty="0"/>
              <a:t>Question</a:t>
            </a:r>
            <a:r>
              <a:rPr lang="en-US" sz="2400" dirty="0"/>
              <a:t>: Are city-level daily air pollution levels related to daily city-level mortality counts?</a:t>
            </a:r>
          </a:p>
          <a:p>
            <a:endParaRPr lang="en-US" sz="2400" dirty="0"/>
          </a:p>
          <a:p>
            <a:r>
              <a:rPr lang="en-US" sz="2400" b="1" dirty="0"/>
              <a:t>Design/population</a:t>
            </a:r>
            <a:r>
              <a:rPr lang="en-US" sz="2400" dirty="0"/>
              <a:t>: </a:t>
            </a:r>
          </a:p>
          <a:p>
            <a:pPr lvl="1"/>
            <a:r>
              <a:rPr lang="en-US" sz="2000" dirty="0"/>
              <a:t>20 largest cities (counties) in the US</a:t>
            </a:r>
          </a:p>
          <a:p>
            <a:pPr lvl="1"/>
            <a:r>
              <a:rPr lang="en-US" sz="2000" dirty="0"/>
              <a:t>Collected: administrative daily, city-level </a:t>
            </a:r>
            <a:br>
              <a:rPr lang="en-US" sz="2000" dirty="0"/>
            </a:br>
            <a:r>
              <a:rPr lang="en-US" sz="2000" dirty="0"/>
              <a:t>data on: deaths, air pollution, meteorology</a:t>
            </a:r>
          </a:p>
          <a:p>
            <a:endParaRPr lang="en-US" sz="2400" dirty="0"/>
          </a:p>
          <a:p>
            <a:r>
              <a:rPr lang="en-US" sz="2400" b="1" dirty="0"/>
              <a:t>Results</a:t>
            </a:r>
            <a:r>
              <a:rPr lang="en-US" sz="2400" dirty="0"/>
              <a:t>: “Every 10 </a:t>
            </a:r>
            <a:r>
              <a:rPr lang="el-GR" sz="2400" dirty="0"/>
              <a:t>μ</a:t>
            </a:r>
            <a:r>
              <a:rPr lang="en-US" sz="2400" dirty="0"/>
              <a:t>g/m</a:t>
            </a:r>
            <a:r>
              <a:rPr lang="en-US" sz="2400" baseline="30000" dirty="0"/>
              <a:t>3</a:t>
            </a:r>
            <a:r>
              <a:rPr lang="en-US" sz="2400" dirty="0"/>
              <a:t> increase in PM</a:t>
            </a:r>
            <a:r>
              <a:rPr lang="en-US" sz="2400" baseline="-25000" dirty="0"/>
              <a:t>10</a:t>
            </a:r>
            <a:r>
              <a:rPr lang="en-US" sz="2400" dirty="0"/>
              <a:t> was associated with 0.68 % increase in relative rate of death from cardiovascular/respiratory causes (95% CI: 0.20, 1.16)”</a:t>
            </a:r>
          </a:p>
        </p:txBody>
      </p:sp>
      <p:sp>
        <p:nvSpPr>
          <p:cNvPr id="4" name="Slide Number Placeholder 3"/>
          <p:cNvSpPr>
            <a:spLocks noGrp="1"/>
          </p:cNvSpPr>
          <p:nvPr>
            <p:ph type="sldNum" sz="quarter" idx="12"/>
          </p:nvPr>
        </p:nvSpPr>
        <p:spPr/>
        <p:txBody>
          <a:bodyPr/>
          <a:lstStyle/>
          <a:p>
            <a:fld id="{F6F8042C-985E-034B-BB41-2A1F3109AE7A}" type="slidenum">
              <a:rPr lang="en-US" smtClean="0"/>
              <a:t>21</a:t>
            </a:fld>
            <a:endParaRPr lang="en-US"/>
          </a:p>
        </p:txBody>
      </p:sp>
      <p:pic>
        <p:nvPicPr>
          <p:cNvPr id="1026" name="Picture 2" descr="https://www.nejm.org/na101/home/literatum/publisher/mms/journals/content/nejm/2000/nejm_2000.343.issue-24/nejm200012143432401/production/images/img_medium/nejm200012143432401_f2.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82942" y="2024392"/>
            <a:ext cx="2532408" cy="2695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95282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98"/>
            <a:ext cx="7886700" cy="1325563"/>
          </a:xfrm>
        </p:spPr>
        <p:txBody>
          <a:bodyPr/>
          <a:lstStyle/>
          <a:p>
            <a:r>
              <a:rPr lang="en-US" dirty="0"/>
              <a:t>Clinical trial - definition</a:t>
            </a:r>
          </a:p>
        </p:txBody>
      </p:sp>
      <p:sp>
        <p:nvSpPr>
          <p:cNvPr id="3" name="Content Placeholder 2"/>
          <p:cNvSpPr>
            <a:spLocks noGrp="1"/>
          </p:cNvSpPr>
          <p:nvPr>
            <p:ph idx="1"/>
          </p:nvPr>
        </p:nvSpPr>
        <p:spPr>
          <a:xfrm>
            <a:off x="628650" y="1094509"/>
            <a:ext cx="7886700" cy="5375564"/>
          </a:xfrm>
        </p:spPr>
        <p:txBody>
          <a:bodyPr>
            <a:normAutofit lnSpcReduction="10000"/>
          </a:bodyPr>
          <a:lstStyle/>
          <a:p>
            <a:r>
              <a:rPr lang="en-US" dirty="0"/>
              <a:t>Clinicaltrials.gov: A </a:t>
            </a:r>
            <a:r>
              <a:rPr lang="en-US" b="1" dirty="0"/>
              <a:t>clinical study </a:t>
            </a:r>
            <a:r>
              <a:rPr lang="en-US" dirty="0"/>
              <a:t>in which participants are </a:t>
            </a:r>
            <a:r>
              <a:rPr lang="en-US" b="1" dirty="0"/>
              <a:t>assigned</a:t>
            </a:r>
            <a:r>
              <a:rPr lang="en-US" dirty="0"/>
              <a:t> to receive one or more </a:t>
            </a:r>
            <a:r>
              <a:rPr lang="en-US" b="1" dirty="0"/>
              <a:t>interventions </a:t>
            </a:r>
            <a:r>
              <a:rPr lang="en-US" dirty="0"/>
              <a:t>(or </a:t>
            </a:r>
            <a:r>
              <a:rPr lang="en-US" b="1" dirty="0"/>
              <a:t>no intervention</a:t>
            </a:r>
            <a:r>
              <a:rPr lang="en-US" dirty="0"/>
              <a:t>) so that researchers can evaluate the effects of the interventions on </a:t>
            </a:r>
            <a:r>
              <a:rPr lang="en-US" b="1" dirty="0"/>
              <a:t>biomedical or health-related outcomes.</a:t>
            </a:r>
            <a:r>
              <a:rPr lang="en-US" dirty="0"/>
              <a:t> The assignments are determined by the study protocol. Participants may receive diagnostic, therapeutic, or other types of interventions. </a:t>
            </a:r>
            <a:br>
              <a:rPr lang="en-US" dirty="0"/>
            </a:br>
            <a:br>
              <a:rPr lang="en-US" dirty="0"/>
            </a:br>
            <a:r>
              <a:rPr lang="en-US" dirty="0"/>
              <a:t>A cohort study where persons are “assigned” to exposures (interventions) and followed for ascertainment of outcomes.</a:t>
            </a:r>
            <a:br>
              <a:rPr lang="en-US" dirty="0"/>
            </a:br>
            <a:br>
              <a:rPr lang="en-US" dirty="0"/>
            </a:br>
            <a:r>
              <a:rPr lang="en-US" dirty="0"/>
              <a:t>Clinical trials are not feasible when assignment to an exposure/intervention is not ethical.</a:t>
            </a:r>
          </a:p>
          <a:p>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22</a:t>
            </a:fld>
            <a:endParaRPr lang="en-US"/>
          </a:p>
        </p:txBody>
      </p:sp>
    </p:spTree>
    <p:extLst>
      <p:ext uri="{BB962C8B-B14F-4D97-AF65-F5344CB8AC3E}">
        <p14:creationId xmlns:p14="http://schemas.microsoft.com/office/powerpoint/2010/main" val="40168588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1288473"/>
          </a:xfrm>
        </p:spPr>
        <p:txBody>
          <a:bodyPr/>
          <a:lstStyle/>
          <a:p>
            <a:r>
              <a:rPr lang="en-US" dirty="0"/>
              <a:t>Clinical trial - example</a:t>
            </a:r>
          </a:p>
        </p:txBody>
      </p:sp>
      <p:sp>
        <p:nvSpPr>
          <p:cNvPr id="3" name="Content Placeholder 2"/>
          <p:cNvSpPr>
            <a:spLocks noGrp="1"/>
          </p:cNvSpPr>
          <p:nvPr>
            <p:ph idx="1"/>
          </p:nvPr>
        </p:nvSpPr>
        <p:spPr>
          <a:xfrm>
            <a:off x="628649" y="1094509"/>
            <a:ext cx="8225983" cy="5261842"/>
          </a:xfrm>
        </p:spPr>
        <p:txBody>
          <a:bodyPr>
            <a:normAutofit fontScale="92500" lnSpcReduction="10000"/>
          </a:bodyPr>
          <a:lstStyle/>
          <a:p>
            <a:pPr marL="0" indent="0">
              <a:buNone/>
            </a:pPr>
            <a:r>
              <a:rPr lang="en-US" dirty="0"/>
              <a:t>Sample: Postmenopausal women with recent hip fracture.</a:t>
            </a:r>
          </a:p>
          <a:p>
            <a:pPr marL="0" indent="0">
              <a:buNone/>
            </a:pPr>
            <a:br>
              <a:rPr lang="en-US" dirty="0"/>
            </a:br>
            <a:r>
              <a:rPr lang="en-US" dirty="0"/>
              <a:t>Intervention (exposure): Social support intervention vs. usual care</a:t>
            </a:r>
          </a:p>
          <a:p>
            <a:pPr marL="0" indent="0">
              <a:buNone/>
            </a:pPr>
            <a:endParaRPr lang="en-US" dirty="0"/>
          </a:p>
          <a:p>
            <a:pPr marL="0" indent="0">
              <a:buNone/>
            </a:pPr>
            <a:r>
              <a:rPr lang="en-US" dirty="0"/>
              <a:t>Comparator (not exposed): Usual care.</a:t>
            </a:r>
            <a:br>
              <a:rPr lang="en-US" dirty="0"/>
            </a:br>
            <a:br>
              <a:rPr lang="en-US" dirty="0"/>
            </a:br>
            <a:r>
              <a:rPr lang="en-US" dirty="0"/>
              <a:t>Assign women to Intervention or Comparator.   </a:t>
            </a:r>
            <a:br>
              <a:rPr lang="en-US" dirty="0"/>
            </a:br>
            <a:br>
              <a:rPr lang="en-US" dirty="0"/>
            </a:br>
            <a:r>
              <a:rPr lang="en-US" dirty="0"/>
              <a:t>Outcome: Mortality in xx (time) following hip fracture.</a:t>
            </a:r>
          </a:p>
          <a:p>
            <a:pPr marL="0" indent="0">
              <a:buNone/>
            </a:pPr>
            <a:endParaRPr lang="en-US" dirty="0"/>
          </a:p>
          <a:p>
            <a:pPr marL="0" indent="0">
              <a:buNone/>
            </a:pPr>
            <a:r>
              <a:rPr lang="en-US" dirty="0"/>
              <a:t>Compare mortality (survival) rates in the intervention and comparator groups.</a:t>
            </a:r>
          </a:p>
          <a:p>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23</a:t>
            </a:fld>
            <a:endParaRPr lang="en-US"/>
          </a:p>
        </p:txBody>
      </p:sp>
    </p:spTree>
    <p:extLst>
      <p:ext uri="{BB962C8B-B14F-4D97-AF65-F5344CB8AC3E}">
        <p14:creationId xmlns:p14="http://schemas.microsoft.com/office/powerpoint/2010/main" val="26088478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011382"/>
            <a:ext cx="7886700" cy="5165581"/>
          </a:xfrm>
        </p:spPr>
        <p:txBody>
          <a:bodyPr>
            <a:normAutofit lnSpcReduction="10000"/>
          </a:bodyPr>
          <a:lstStyle/>
          <a:p>
            <a:pPr marL="0" indent="0">
              <a:buNone/>
            </a:pPr>
            <a:r>
              <a:rPr lang="en-US" dirty="0"/>
              <a:t>Sample: Aged Alzheimer disease model mice</a:t>
            </a:r>
          </a:p>
          <a:p>
            <a:pPr marL="0" indent="0">
              <a:buNone/>
            </a:pPr>
            <a:endParaRPr lang="en-US" dirty="0"/>
          </a:p>
          <a:p>
            <a:pPr marL="0" indent="0">
              <a:buNone/>
            </a:pPr>
            <a:r>
              <a:rPr lang="en-US" dirty="0"/>
              <a:t>Intervention: High fat diet</a:t>
            </a:r>
          </a:p>
          <a:p>
            <a:pPr marL="0" indent="0">
              <a:buNone/>
            </a:pPr>
            <a:endParaRPr lang="en-US" dirty="0"/>
          </a:p>
          <a:p>
            <a:pPr marL="0" indent="0">
              <a:buNone/>
            </a:pPr>
            <a:r>
              <a:rPr lang="en-US" dirty="0"/>
              <a:t>Comparator (not exposed): Standard chow</a:t>
            </a:r>
            <a:br>
              <a:rPr lang="en-US" dirty="0"/>
            </a:br>
            <a:br>
              <a:rPr lang="en-US" dirty="0"/>
            </a:br>
            <a:r>
              <a:rPr lang="en-US" dirty="0"/>
              <a:t>Assign mice to Intervention or Comparator   </a:t>
            </a:r>
            <a:br>
              <a:rPr lang="en-US" dirty="0"/>
            </a:br>
            <a:br>
              <a:rPr lang="en-US" dirty="0"/>
            </a:br>
            <a:r>
              <a:rPr lang="en-US" dirty="0"/>
              <a:t>Outcome: Alzheimer-like pathology after xx (time)</a:t>
            </a:r>
          </a:p>
          <a:p>
            <a:pPr marL="0" indent="0">
              <a:buNone/>
            </a:pPr>
            <a:endParaRPr lang="en-US" dirty="0"/>
          </a:p>
          <a:p>
            <a:pPr marL="0" indent="0">
              <a:buNone/>
            </a:pPr>
            <a:r>
              <a:rPr lang="en-US" dirty="0"/>
              <a:t>Compare pathology variables in the intervention and comparator groups</a:t>
            </a:r>
          </a:p>
          <a:p>
            <a:pPr marL="0" indent="0">
              <a:buNone/>
            </a:pPr>
            <a:endParaRPr lang="en-US" dirty="0"/>
          </a:p>
          <a:p>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24</a:t>
            </a:fld>
            <a:endParaRPr lang="en-US"/>
          </a:p>
        </p:txBody>
      </p:sp>
      <p:sp>
        <p:nvSpPr>
          <p:cNvPr id="5" name="Title 1"/>
          <p:cNvSpPr>
            <a:spLocks noGrp="1"/>
          </p:cNvSpPr>
          <p:nvPr>
            <p:ph type="title"/>
          </p:nvPr>
        </p:nvSpPr>
        <p:spPr>
          <a:xfrm>
            <a:off x="628650" y="69451"/>
            <a:ext cx="7886700" cy="831994"/>
          </a:xfrm>
        </p:spPr>
        <p:txBody>
          <a:bodyPr/>
          <a:lstStyle/>
          <a:p>
            <a:r>
              <a:rPr lang="en-US" dirty="0"/>
              <a:t>Clinical trial - example</a:t>
            </a:r>
          </a:p>
        </p:txBody>
      </p:sp>
    </p:spTree>
    <p:extLst>
      <p:ext uri="{BB962C8B-B14F-4D97-AF65-F5344CB8AC3E}">
        <p14:creationId xmlns:p14="http://schemas.microsoft.com/office/powerpoint/2010/main" val="28267939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2612"/>
            <a:ext cx="7886700" cy="1325563"/>
          </a:xfrm>
        </p:spPr>
        <p:txBody>
          <a:bodyPr/>
          <a:lstStyle/>
          <a:p>
            <a:r>
              <a:rPr lang="en-US" dirty="0"/>
              <a:t>Assignment to intervention</a:t>
            </a:r>
          </a:p>
        </p:txBody>
      </p:sp>
      <p:sp>
        <p:nvSpPr>
          <p:cNvPr id="3" name="Content Placeholder 2"/>
          <p:cNvSpPr>
            <a:spLocks noGrp="1"/>
          </p:cNvSpPr>
          <p:nvPr>
            <p:ph idx="1"/>
          </p:nvPr>
        </p:nvSpPr>
        <p:spPr>
          <a:xfrm>
            <a:off x="628650" y="1080655"/>
            <a:ext cx="8279376" cy="5096308"/>
          </a:xfrm>
        </p:spPr>
        <p:txBody>
          <a:bodyPr>
            <a:normAutofit/>
          </a:bodyPr>
          <a:lstStyle/>
          <a:p>
            <a:r>
              <a:rPr lang="en-US" b="1" dirty="0"/>
              <a:t>Randomization </a:t>
            </a:r>
            <a:br>
              <a:rPr lang="en-US" dirty="0"/>
            </a:br>
            <a:r>
              <a:rPr lang="en-US" dirty="0"/>
              <a:t>Greatly reduces the possibility of systematic differences between study groups that might taint (confound) your conclusions regarding the efficacy of your experimental intervention.  Key advantage over observational studies.</a:t>
            </a:r>
            <a:br>
              <a:rPr lang="en-US" dirty="0"/>
            </a:br>
            <a:endParaRPr lang="en-US" dirty="0"/>
          </a:p>
          <a:p>
            <a:r>
              <a:rPr lang="en-US" b="1" dirty="0"/>
              <a:t>Blinded vs open-label </a:t>
            </a:r>
            <a:br>
              <a:rPr lang="en-US" b="1" dirty="0"/>
            </a:br>
            <a:r>
              <a:rPr lang="en-US" dirty="0"/>
              <a:t>(do participants/researchers know the intervention?)</a:t>
            </a:r>
            <a:br>
              <a:rPr lang="en-US" dirty="0"/>
            </a:br>
            <a:r>
              <a:rPr lang="en-US" dirty="0"/>
              <a:t>Knowing the intervention may affect how a participant responds, outcomes.</a:t>
            </a:r>
            <a:br>
              <a:rPr lang="en-US" dirty="0"/>
            </a:br>
            <a:endParaRPr lang="en-US" dirty="0"/>
          </a:p>
          <a:p>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25</a:t>
            </a:fld>
            <a:endParaRPr lang="en-US"/>
          </a:p>
        </p:txBody>
      </p:sp>
    </p:spTree>
    <p:extLst>
      <p:ext uri="{BB962C8B-B14F-4D97-AF65-F5344CB8AC3E}">
        <p14:creationId xmlns:p14="http://schemas.microsoft.com/office/powerpoint/2010/main" val="28562437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2609"/>
            <a:ext cx="7886700" cy="1325563"/>
          </a:xfrm>
        </p:spPr>
        <p:txBody>
          <a:bodyPr/>
          <a:lstStyle/>
          <a:p>
            <a:r>
              <a:rPr lang="en-US" dirty="0"/>
              <a:t>Trial designs</a:t>
            </a:r>
          </a:p>
        </p:txBody>
      </p:sp>
      <p:sp>
        <p:nvSpPr>
          <p:cNvPr id="3" name="Content Placeholder 2"/>
          <p:cNvSpPr>
            <a:spLocks noGrp="1"/>
          </p:cNvSpPr>
          <p:nvPr>
            <p:ph idx="1"/>
          </p:nvPr>
        </p:nvSpPr>
        <p:spPr>
          <a:xfrm>
            <a:off x="628650" y="1108364"/>
            <a:ext cx="7886700" cy="5068599"/>
          </a:xfrm>
        </p:spPr>
        <p:txBody>
          <a:bodyPr>
            <a:normAutofit fontScale="92500" lnSpcReduction="20000"/>
          </a:bodyPr>
          <a:lstStyle/>
          <a:p>
            <a:r>
              <a:rPr lang="en-US" b="1" dirty="0"/>
              <a:t>Parallel group</a:t>
            </a:r>
            <a:r>
              <a:rPr lang="en-US" dirty="0"/>
              <a:t>: Each participant is assigned to one (and only one) of the trial interventions.  Standard approach for most clinical trials</a:t>
            </a:r>
            <a:br>
              <a:rPr lang="en-US" dirty="0"/>
            </a:br>
            <a:endParaRPr lang="en-US" dirty="0"/>
          </a:p>
          <a:p>
            <a:r>
              <a:rPr lang="en-US" b="1" dirty="0"/>
              <a:t>Crossover</a:t>
            </a:r>
            <a:r>
              <a:rPr lang="en-US" dirty="0"/>
              <a:t>: Each participant receives both the experimental and comparator interventions, usually in randomized order, with a washout period between interventions</a:t>
            </a:r>
            <a:br>
              <a:rPr lang="en-US" dirty="0"/>
            </a:br>
            <a:br>
              <a:rPr lang="en-US" dirty="0"/>
            </a:br>
            <a:r>
              <a:rPr lang="en-US" dirty="0"/>
              <a:t>Perfect matching – each participant acts as their own control – requires fewer subjects</a:t>
            </a:r>
            <a:br>
              <a:rPr lang="en-US" dirty="0"/>
            </a:br>
            <a:br>
              <a:rPr lang="en-US" dirty="0"/>
            </a:br>
            <a:r>
              <a:rPr lang="en-US" dirty="0"/>
              <a:t>Disadvantages: Greater likelihood of dropout; must be a stable disease under study; only appropriate for interventions that wash-out and have short-term (not permanent) outcomes</a:t>
            </a:r>
            <a:br>
              <a:rPr lang="en-US" dirty="0"/>
            </a:br>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26</a:t>
            </a:fld>
            <a:endParaRPr lang="en-US"/>
          </a:p>
        </p:txBody>
      </p:sp>
    </p:spTree>
    <p:extLst>
      <p:ext uri="{BB962C8B-B14F-4D97-AF65-F5344CB8AC3E}">
        <p14:creationId xmlns:p14="http://schemas.microsoft.com/office/powerpoint/2010/main" val="19445033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7322"/>
            <a:ext cx="7886700" cy="946835"/>
          </a:xfrm>
        </p:spPr>
        <p:txBody>
          <a:bodyPr>
            <a:normAutofit fontScale="90000"/>
          </a:bodyPr>
          <a:lstStyle/>
          <a:p>
            <a:r>
              <a:rPr lang="en-US" dirty="0"/>
              <a:t>e.g. Randomized controlled trial (RCT)</a:t>
            </a:r>
          </a:p>
        </p:txBody>
      </p:sp>
      <p:sp>
        <p:nvSpPr>
          <p:cNvPr id="3" name="Content Placeholder 2"/>
          <p:cNvSpPr>
            <a:spLocks noGrp="1"/>
          </p:cNvSpPr>
          <p:nvPr>
            <p:ph idx="1"/>
          </p:nvPr>
        </p:nvSpPr>
        <p:spPr>
          <a:xfrm>
            <a:off x="443121" y="781878"/>
            <a:ext cx="8515351" cy="5715637"/>
          </a:xfrm>
        </p:spPr>
        <p:txBody>
          <a:bodyPr>
            <a:normAutofit fontScale="92500" lnSpcReduction="20000"/>
          </a:bodyPr>
          <a:lstStyle/>
          <a:p>
            <a:pPr marL="0" indent="0">
              <a:buNone/>
            </a:pPr>
            <a:r>
              <a:rPr lang="en-US" sz="1800" dirty="0" err="1"/>
              <a:t>Jhun</a:t>
            </a:r>
            <a:r>
              <a:rPr lang="en-US" sz="1800" dirty="0"/>
              <a:t> et al 2017. School environmental intervention to reduce particulate pollutant exposures for children with asthma      </a:t>
            </a:r>
            <a:r>
              <a:rPr lang="en-US" sz="1800" dirty="0">
                <a:hlinkClick r:id="rId3"/>
              </a:rPr>
              <a:t>https://www.ncbi.nlm.nih.gov/pubmed/27641483</a:t>
            </a:r>
            <a:endParaRPr lang="en-US" sz="1800" dirty="0"/>
          </a:p>
          <a:p>
            <a:r>
              <a:rPr lang="en-US" b="1" dirty="0"/>
              <a:t>Question:</a:t>
            </a:r>
            <a:r>
              <a:rPr lang="en-US" dirty="0"/>
              <a:t> </a:t>
            </a:r>
            <a:br>
              <a:rPr lang="en-US" dirty="0"/>
            </a:br>
            <a:r>
              <a:rPr lang="en-US" sz="2400" dirty="0"/>
              <a:t>Does classroom-based air cleaner/filter intervention reduce particulate pollutants in classrooms of children with asthma? </a:t>
            </a:r>
            <a:br>
              <a:rPr lang="en-US" sz="2400" dirty="0"/>
            </a:br>
            <a:r>
              <a:rPr lang="en-US" sz="2400" dirty="0"/>
              <a:t>Does the lung function of these children improve with improved air?</a:t>
            </a:r>
          </a:p>
          <a:p>
            <a:r>
              <a:rPr lang="en-US" b="1" dirty="0"/>
              <a:t>Design (pilot study):</a:t>
            </a:r>
            <a:r>
              <a:rPr lang="en-US" dirty="0"/>
              <a:t> </a:t>
            </a:r>
          </a:p>
          <a:p>
            <a:pPr lvl="1"/>
            <a:r>
              <a:rPr lang="en-US" dirty="0"/>
              <a:t>Population</a:t>
            </a:r>
          </a:p>
          <a:p>
            <a:pPr lvl="2"/>
            <a:r>
              <a:rPr lang="en-US" dirty="0"/>
              <a:t>18 classroom (9 control, 9 intervention)</a:t>
            </a:r>
          </a:p>
          <a:p>
            <a:pPr lvl="2"/>
            <a:r>
              <a:rPr lang="en-US" dirty="0"/>
              <a:t>25 kids with asthma (13 control, 12 intervention)</a:t>
            </a:r>
          </a:p>
          <a:p>
            <a:pPr lvl="1"/>
            <a:r>
              <a:rPr lang="en-US" dirty="0"/>
              <a:t>Intervention: Air filter in classrooms (randomized: filter or sham)</a:t>
            </a:r>
          </a:p>
          <a:p>
            <a:pPr lvl="1"/>
            <a:r>
              <a:rPr lang="en-US" dirty="0"/>
              <a:t>Measurements: air pollution in classrooms and lung function once before and twice after air filtration</a:t>
            </a:r>
          </a:p>
          <a:p>
            <a:r>
              <a:rPr lang="en-US" b="1" dirty="0"/>
              <a:t>Results:</a:t>
            </a:r>
          </a:p>
          <a:p>
            <a:pPr lvl="1"/>
            <a:r>
              <a:rPr lang="en-US" sz="2200" dirty="0"/>
              <a:t>“The intervention group had greater reductions in PM</a:t>
            </a:r>
            <a:r>
              <a:rPr lang="en-US" sz="2200" baseline="-25000" dirty="0"/>
              <a:t>2.5 </a:t>
            </a:r>
            <a:r>
              <a:rPr lang="en-US" sz="2200" dirty="0"/>
              <a:t>levels compared with the control group (2.3 </a:t>
            </a:r>
            <a:r>
              <a:rPr lang="en-US" sz="2200" dirty="0" err="1"/>
              <a:t>μg</a:t>
            </a:r>
            <a:r>
              <a:rPr lang="en-US" sz="2200" dirty="0"/>
              <a:t>/m</a:t>
            </a:r>
            <a:r>
              <a:rPr lang="en-US" sz="2200" baseline="30000" dirty="0"/>
              <a:t>3</a:t>
            </a:r>
            <a:r>
              <a:rPr lang="en-US" sz="2200" dirty="0"/>
              <a:t>, 95% CI, −3.5 to −1.0; </a:t>
            </a:r>
            <a:r>
              <a:rPr lang="en-US" sz="2200" i="1" dirty="0"/>
              <a:t>P </a:t>
            </a:r>
            <a:r>
              <a:rPr lang="en-US" sz="2200" dirty="0"/>
              <a:t>= .003) </a:t>
            </a:r>
            <a:br>
              <a:rPr lang="en-US" sz="2200" dirty="0"/>
            </a:br>
            <a:r>
              <a:rPr lang="en-US" sz="2200" dirty="0"/>
              <a:t>[49% reduction]</a:t>
            </a:r>
          </a:p>
          <a:p>
            <a:pPr lvl="1"/>
            <a:r>
              <a:rPr lang="en-US" sz="2200" dirty="0"/>
              <a:t>The intervention group had a greater improvement in [peak expiratory flow]PEF compared with the control group (0.46 L/s, 95% CI, 0.09-0.83; </a:t>
            </a:r>
            <a:r>
              <a:rPr lang="en-US" sz="2200" i="1" dirty="0"/>
              <a:t>P </a:t>
            </a:r>
            <a:r>
              <a:rPr lang="en-US" sz="2200" dirty="0"/>
              <a:t>= .03) [16% improvement]”</a:t>
            </a:r>
          </a:p>
          <a:p>
            <a:pPr marL="457200" lvl="1" indent="0">
              <a:buNone/>
            </a:pPr>
            <a:endParaRPr lang="en-US" sz="2200" dirty="0"/>
          </a:p>
          <a:p>
            <a:pPr lvl="1"/>
            <a:endParaRPr lang="en-US" dirty="0"/>
          </a:p>
          <a:p>
            <a:pPr lvl="1"/>
            <a:endParaRPr lang="en-US" dirty="0"/>
          </a:p>
          <a:p>
            <a:pPr lvl="1"/>
            <a:endParaRPr lang="en-US" dirty="0"/>
          </a:p>
          <a:p>
            <a:pPr lvl="1"/>
            <a:endParaRPr lang="en-US" dirty="0"/>
          </a:p>
          <a:p>
            <a:pPr lvl="1"/>
            <a:endParaRPr lang="en-US" dirty="0"/>
          </a:p>
          <a:p>
            <a:pPr lvl="1"/>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27</a:t>
            </a:fld>
            <a:endParaRPr lang="en-US"/>
          </a:p>
        </p:txBody>
      </p:sp>
    </p:spTree>
    <p:extLst>
      <p:ext uri="{BB962C8B-B14F-4D97-AF65-F5344CB8AC3E}">
        <p14:creationId xmlns:p14="http://schemas.microsoft.com/office/powerpoint/2010/main" val="14056738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9107-772B-4FA5-9582-4DBB2BE8C2D1}"/>
              </a:ext>
            </a:extLst>
          </p:cNvPr>
          <p:cNvSpPr>
            <a:spLocks noGrp="1"/>
          </p:cNvSpPr>
          <p:nvPr>
            <p:ph type="title"/>
          </p:nvPr>
        </p:nvSpPr>
        <p:spPr>
          <a:xfrm>
            <a:off x="527050" y="365126"/>
            <a:ext cx="8197850" cy="1325563"/>
          </a:xfrm>
        </p:spPr>
        <p:txBody>
          <a:bodyPr/>
          <a:lstStyle/>
          <a:p>
            <a:r>
              <a:rPr lang="en-US" dirty="0"/>
              <a:t>…and we’re back to research </a:t>
            </a:r>
            <a:r>
              <a:rPr lang="en-US" dirty="0" err="1"/>
              <a:t>qn’s</a:t>
            </a:r>
            <a:r>
              <a:rPr lang="en-US" dirty="0"/>
              <a:t>!</a:t>
            </a:r>
          </a:p>
        </p:txBody>
      </p:sp>
      <p:sp>
        <p:nvSpPr>
          <p:cNvPr id="4" name="Slide Number Placeholder 3">
            <a:extLst>
              <a:ext uri="{FF2B5EF4-FFF2-40B4-BE49-F238E27FC236}">
                <a16:creationId xmlns:a16="http://schemas.microsoft.com/office/drawing/2014/main" id="{4C6883A2-7152-46A1-9BBA-2E41A65F4D7F}"/>
              </a:ext>
            </a:extLst>
          </p:cNvPr>
          <p:cNvSpPr>
            <a:spLocks noGrp="1"/>
          </p:cNvSpPr>
          <p:nvPr>
            <p:ph type="sldNum" sz="quarter" idx="12"/>
          </p:nvPr>
        </p:nvSpPr>
        <p:spPr/>
        <p:txBody>
          <a:bodyPr/>
          <a:lstStyle/>
          <a:p>
            <a:fld id="{F6F8042C-985E-034B-BB41-2A1F3109AE7A}" type="slidenum">
              <a:rPr lang="en-US" smtClean="0"/>
              <a:t>28</a:t>
            </a:fld>
            <a:endParaRPr lang="en-US"/>
          </a:p>
        </p:txBody>
      </p:sp>
      <p:pic>
        <p:nvPicPr>
          <p:cNvPr id="2050" name="Picture 2" descr="Road closed. Vector cartoon illustration. Choose your road, short way or  long complicated dangerous way. Concept of strategy decision, future  planning Stock Vector Image &amp; Art - Alamy">
            <a:extLst>
              <a:ext uri="{FF2B5EF4-FFF2-40B4-BE49-F238E27FC236}">
                <a16:creationId xmlns:a16="http://schemas.microsoft.com/office/drawing/2014/main" id="{91D7599C-1D3E-4CA3-B5BF-851C0B5D8CB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564"/>
          <a:stretch/>
        </p:blipFill>
        <p:spPr bwMode="auto">
          <a:xfrm>
            <a:off x="914400" y="1533921"/>
            <a:ext cx="7213600" cy="4665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46584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153400" cy="914400"/>
          </a:xfrm>
          <a:noFill/>
        </p:spPr>
        <p:txBody>
          <a:bodyPr>
            <a:noAutofit/>
          </a:bodyPr>
          <a:lstStyle/>
          <a:p>
            <a:pPr algn="ctr"/>
            <a:r>
              <a:rPr lang="en-US" sz="4000" dirty="0"/>
              <a:t>Recall: Defining the research question, translating into a statistical question</a:t>
            </a:r>
          </a:p>
        </p:txBody>
      </p:sp>
      <p:sp>
        <p:nvSpPr>
          <p:cNvPr id="3" name="Content Placeholder 2"/>
          <p:cNvSpPr>
            <a:spLocks noGrp="1"/>
          </p:cNvSpPr>
          <p:nvPr>
            <p:ph idx="1"/>
          </p:nvPr>
        </p:nvSpPr>
        <p:spPr>
          <a:xfrm>
            <a:off x="628649" y="1587843"/>
            <a:ext cx="8175539" cy="4589120"/>
          </a:xfrm>
        </p:spPr>
        <p:txBody>
          <a:bodyPr>
            <a:normAutofit/>
          </a:bodyPr>
          <a:lstStyle/>
          <a:p>
            <a:pPr>
              <a:lnSpc>
                <a:spcPct val="100000"/>
              </a:lnSpc>
            </a:pPr>
            <a:r>
              <a:rPr lang="en-US" dirty="0"/>
              <a:t>What are the components of a good research question?</a:t>
            </a:r>
          </a:p>
          <a:p>
            <a:pPr lvl="1">
              <a:lnSpc>
                <a:spcPct val="100000"/>
              </a:lnSpc>
            </a:pPr>
            <a:r>
              <a:rPr lang="en-US" dirty="0"/>
              <a:t>FINER and PICOT criteria (we’ll come to these </a:t>
            </a:r>
            <a:r>
              <a:rPr lang="en-US" b="1" dirty="0"/>
              <a:t>NOW!</a:t>
            </a:r>
            <a:r>
              <a:rPr lang="en-US" dirty="0"/>
              <a:t>)</a:t>
            </a:r>
            <a:br>
              <a:rPr lang="en-US" dirty="0"/>
            </a:br>
            <a:endParaRPr lang="en-US" dirty="0"/>
          </a:p>
          <a:p>
            <a:pPr>
              <a:lnSpc>
                <a:spcPct val="100000"/>
              </a:lnSpc>
            </a:pPr>
            <a:r>
              <a:rPr lang="en-US" b="1" dirty="0"/>
              <a:t>How</a:t>
            </a:r>
            <a:r>
              <a:rPr lang="en-US" dirty="0"/>
              <a:t> do I translate my research question to a statistical question/hypothesis that I can test?</a:t>
            </a:r>
          </a:p>
          <a:p>
            <a:pPr lvl="1">
              <a:lnSpc>
                <a:spcPct val="100000"/>
              </a:lnSpc>
            </a:pPr>
            <a:r>
              <a:rPr lang="en-US" dirty="0"/>
              <a:t>Be specific and quantitative!</a:t>
            </a:r>
          </a:p>
          <a:p>
            <a:pPr lvl="1">
              <a:lnSpc>
                <a:spcPct val="100000"/>
              </a:lnSpc>
            </a:pPr>
            <a:r>
              <a:rPr lang="en-US" dirty="0"/>
              <a:t>Consider the </a:t>
            </a:r>
            <a:r>
              <a:rPr lang="en-US" b="1" dirty="0"/>
              <a:t>study design</a:t>
            </a:r>
            <a:r>
              <a:rPr lang="en-US" b="1" dirty="0">
                <a:solidFill>
                  <a:srgbClr val="FF0000"/>
                </a:solidFill>
              </a:rPr>
              <a:t>(s) </a:t>
            </a:r>
            <a:r>
              <a:rPr lang="en-US" dirty="0"/>
              <a:t>that can be used to answer the research question</a:t>
            </a:r>
          </a:p>
        </p:txBody>
      </p:sp>
      <p:sp>
        <p:nvSpPr>
          <p:cNvPr id="4" name="Slide Number Placeholder 3"/>
          <p:cNvSpPr>
            <a:spLocks noGrp="1"/>
          </p:cNvSpPr>
          <p:nvPr>
            <p:ph type="sldNum" sz="quarter" idx="12"/>
          </p:nvPr>
        </p:nvSpPr>
        <p:spPr/>
        <p:txBody>
          <a:bodyPr/>
          <a:lstStyle/>
          <a:p>
            <a:fld id="{F6F8042C-985E-034B-BB41-2A1F3109AE7A}" type="slidenum">
              <a:rPr lang="en-US" smtClean="0"/>
              <a:t>29</a:t>
            </a:fld>
            <a:endParaRPr lang="en-US"/>
          </a:p>
        </p:txBody>
      </p:sp>
    </p:spTree>
    <p:extLst>
      <p:ext uri="{BB962C8B-B14F-4D97-AF65-F5344CB8AC3E}">
        <p14:creationId xmlns:p14="http://schemas.microsoft.com/office/powerpoint/2010/main" val="20322456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262743"/>
            <a:ext cx="7886700" cy="4914220"/>
          </a:xfrm>
        </p:spPr>
        <p:txBody>
          <a:bodyPr>
            <a:normAutofit/>
          </a:bodyPr>
          <a:lstStyle/>
          <a:p>
            <a:r>
              <a:rPr lang="en-US" dirty="0"/>
              <a:t>Review the </a:t>
            </a:r>
            <a:r>
              <a:rPr lang="en-US" u="sng" dirty="0"/>
              <a:t>scientific method</a:t>
            </a:r>
          </a:p>
          <a:p>
            <a:pPr lvl="1"/>
            <a:r>
              <a:rPr lang="en-US" dirty="0"/>
              <a:t>Crucial for hypothesis-driven statistical analysis</a:t>
            </a:r>
          </a:p>
          <a:p>
            <a:pPr lvl="1"/>
            <a:r>
              <a:rPr lang="en-US" b="1" dirty="0"/>
              <a:t>Important even for “discovery”/prediction analyses</a:t>
            </a:r>
          </a:p>
          <a:p>
            <a:r>
              <a:rPr lang="en-US" dirty="0"/>
              <a:t>Understand how to formulate a </a:t>
            </a:r>
            <a:r>
              <a:rPr lang="en-US" u="sng" dirty="0"/>
              <a:t>research question</a:t>
            </a:r>
          </a:p>
          <a:p>
            <a:pPr lvl="1"/>
            <a:r>
              <a:rPr lang="en-US" dirty="0"/>
              <a:t>What makes a well-specified research question?</a:t>
            </a:r>
          </a:p>
          <a:p>
            <a:endParaRPr lang="en-US" dirty="0"/>
          </a:p>
          <a:p>
            <a:r>
              <a:rPr lang="en-US" dirty="0"/>
              <a:t>What’s an appropriate/feasible </a:t>
            </a:r>
            <a:r>
              <a:rPr lang="en-US" u="sng" dirty="0"/>
              <a:t>study design </a:t>
            </a:r>
            <a:r>
              <a:rPr lang="en-US" dirty="0"/>
              <a:t>to address the question?</a:t>
            </a:r>
          </a:p>
          <a:p>
            <a:pPr lvl="1"/>
            <a:r>
              <a:rPr lang="en-US" dirty="0"/>
              <a:t>Given the design, how do we interpret study results?</a:t>
            </a:r>
          </a:p>
          <a:p>
            <a:r>
              <a:rPr lang="en-US" dirty="0"/>
              <a:t>Be an informed consumer of </a:t>
            </a:r>
            <a:r>
              <a:rPr lang="en-US" u="sng" dirty="0"/>
              <a:t>scientific study results</a:t>
            </a:r>
            <a:r>
              <a:rPr lang="en-US" dirty="0"/>
              <a:t>, and potentially plan your own!</a:t>
            </a:r>
          </a:p>
          <a:p>
            <a:endParaRPr lang="en-US" dirty="0"/>
          </a:p>
        </p:txBody>
      </p:sp>
      <p:sp>
        <p:nvSpPr>
          <p:cNvPr id="2" name="Title 1"/>
          <p:cNvSpPr>
            <a:spLocks noGrp="1"/>
          </p:cNvSpPr>
          <p:nvPr>
            <p:ph type="title"/>
          </p:nvPr>
        </p:nvSpPr>
        <p:spPr>
          <a:xfrm>
            <a:off x="628650" y="44870"/>
            <a:ext cx="7886700" cy="999215"/>
          </a:xfrm>
        </p:spPr>
        <p:txBody>
          <a:bodyPr>
            <a:normAutofit/>
          </a:bodyPr>
          <a:lstStyle/>
          <a:p>
            <a:r>
              <a:rPr lang="en-US" sz="4000" dirty="0"/>
              <a:t>Objectives: develop research question</a:t>
            </a:r>
          </a:p>
        </p:txBody>
      </p:sp>
      <p:sp>
        <p:nvSpPr>
          <p:cNvPr id="4" name="Slide Number Placeholder 3"/>
          <p:cNvSpPr>
            <a:spLocks noGrp="1"/>
          </p:cNvSpPr>
          <p:nvPr>
            <p:ph type="sldNum" sz="quarter" idx="12"/>
          </p:nvPr>
        </p:nvSpPr>
        <p:spPr/>
        <p:txBody>
          <a:bodyPr/>
          <a:lstStyle/>
          <a:p>
            <a:fld id="{F6F8042C-985E-034B-BB41-2A1F3109AE7A}" type="slidenum">
              <a:rPr lang="en-US" smtClean="0"/>
              <a:t>3</a:t>
            </a:fld>
            <a:endParaRPr lang="en-US"/>
          </a:p>
        </p:txBody>
      </p:sp>
    </p:spTree>
    <p:extLst>
      <p:ext uri="{BB962C8B-B14F-4D97-AF65-F5344CB8AC3E}">
        <p14:creationId xmlns:p14="http://schemas.microsoft.com/office/powerpoint/2010/main" val="14662982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33400" y="1935623"/>
            <a:ext cx="2821606" cy="830997"/>
          </a:xfrm>
          <a:prstGeom prst="rect">
            <a:avLst/>
          </a:prstGeom>
          <a:noFill/>
        </p:spPr>
        <p:txBody>
          <a:bodyPr wrap="none" rtlCol="0">
            <a:spAutoFit/>
          </a:bodyPr>
          <a:lstStyle/>
          <a:p>
            <a:r>
              <a:rPr lang="en-US" sz="2400" dirty="0">
                <a:solidFill>
                  <a:srgbClr val="0070C0"/>
                </a:solidFill>
                <a:latin typeface="Arial" panose="020B0604020202020204" pitchFamily="34" charset="0"/>
                <a:cs typeface="Arial" panose="020B0604020202020204" pitchFamily="34" charset="0"/>
              </a:rPr>
              <a:t>Research Question</a:t>
            </a:r>
          </a:p>
          <a:p>
            <a:r>
              <a:rPr lang="en-US" sz="2400" dirty="0">
                <a:solidFill>
                  <a:srgbClr val="0070C0"/>
                </a:solidFill>
                <a:latin typeface="Arial" panose="020B0604020202020204" pitchFamily="34" charset="0"/>
                <a:cs typeface="Arial" panose="020B0604020202020204" pitchFamily="34" charset="0"/>
              </a:rPr>
              <a:t>(general concepts)</a:t>
            </a:r>
          </a:p>
        </p:txBody>
      </p:sp>
      <p:sp>
        <p:nvSpPr>
          <p:cNvPr id="6" name="TextBox 5"/>
          <p:cNvSpPr txBox="1"/>
          <p:nvPr/>
        </p:nvSpPr>
        <p:spPr>
          <a:xfrm>
            <a:off x="5352029" y="1905001"/>
            <a:ext cx="2973891" cy="830997"/>
          </a:xfrm>
          <a:prstGeom prst="rect">
            <a:avLst/>
          </a:prstGeom>
          <a:noFill/>
        </p:spPr>
        <p:txBody>
          <a:bodyPr wrap="none" rtlCol="0">
            <a:spAutoFit/>
          </a:bodyPr>
          <a:lstStyle/>
          <a:p>
            <a:r>
              <a:rPr lang="en-US" sz="2400" dirty="0">
                <a:solidFill>
                  <a:srgbClr val="0070C0"/>
                </a:solidFill>
                <a:latin typeface="Arial" panose="020B0604020202020204" pitchFamily="34" charset="0"/>
                <a:cs typeface="Arial" panose="020B0604020202020204" pitchFamily="34" charset="0"/>
              </a:rPr>
              <a:t>Statistical Question</a:t>
            </a:r>
          </a:p>
          <a:p>
            <a:r>
              <a:rPr lang="en-US" sz="2400" dirty="0">
                <a:solidFill>
                  <a:srgbClr val="0070C0"/>
                </a:solidFill>
                <a:latin typeface="Arial" panose="020B0604020202020204" pitchFamily="34" charset="0"/>
                <a:cs typeface="Arial" panose="020B0604020202020204" pitchFamily="34" charset="0"/>
              </a:rPr>
              <a:t>(statistical concepts)</a:t>
            </a:r>
          </a:p>
        </p:txBody>
      </p:sp>
      <p:sp>
        <p:nvSpPr>
          <p:cNvPr id="7" name="Right Arrow 6"/>
          <p:cNvSpPr/>
          <p:nvPr/>
        </p:nvSpPr>
        <p:spPr>
          <a:xfrm>
            <a:off x="3505200" y="2053681"/>
            <a:ext cx="1664208" cy="6461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944203" y="3592288"/>
            <a:ext cx="4910319" cy="1200329"/>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Design a study and collect data to </a:t>
            </a:r>
          </a:p>
          <a:p>
            <a:r>
              <a:rPr lang="en-US" sz="2400" dirty="0">
                <a:latin typeface="Arial" panose="020B0604020202020204" pitchFamily="34" charset="0"/>
                <a:cs typeface="Arial" panose="020B0604020202020204" pitchFamily="34" charset="0"/>
              </a:rPr>
              <a:t>test the statistical question </a:t>
            </a:r>
          </a:p>
          <a:p>
            <a:r>
              <a:rPr lang="en-US" sz="2400" dirty="0">
                <a:latin typeface="Arial" panose="020B0604020202020204" pitchFamily="34" charset="0"/>
                <a:cs typeface="Arial" panose="020B0604020202020204" pitchFamily="34" charset="0"/>
              </a:rPr>
              <a:t>and answer the research question</a:t>
            </a:r>
          </a:p>
        </p:txBody>
      </p:sp>
      <p:sp>
        <p:nvSpPr>
          <p:cNvPr id="9" name="Title 1"/>
          <p:cNvSpPr>
            <a:spLocks noGrp="1"/>
          </p:cNvSpPr>
          <p:nvPr>
            <p:ph type="title"/>
          </p:nvPr>
        </p:nvSpPr>
        <p:spPr>
          <a:xfrm>
            <a:off x="315097" y="-8238"/>
            <a:ext cx="8526162" cy="914400"/>
          </a:xfrm>
          <a:noFill/>
        </p:spPr>
        <p:txBody>
          <a:bodyPr>
            <a:noAutofit/>
          </a:bodyPr>
          <a:lstStyle/>
          <a:p>
            <a:pPr algn="ctr"/>
            <a:r>
              <a:rPr lang="en-US" sz="4000" dirty="0"/>
              <a:t>Research question </a:t>
            </a:r>
            <a:r>
              <a:rPr lang="en-US" sz="4000" dirty="0">
                <a:sym typeface="Wingdings" panose="05000000000000000000" pitchFamily="2" charset="2"/>
              </a:rPr>
              <a:t> </a:t>
            </a:r>
            <a:r>
              <a:rPr lang="en-US" sz="4000" dirty="0"/>
              <a:t>statistical question</a:t>
            </a:r>
          </a:p>
        </p:txBody>
      </p:sp>
      <p:sp>
        <p:nvSpPr>
          <p:cNvPr id="2" name="Slide Number Placeholder 1"/>
          <p:cNvSpPr>
            <a:spLocks noGrp="1"/>
          </p:cNvSpPr>
          <p:nvPr>
            <p:ph type="sldNum" sz="quarter" idx="12"/>
          </p:nvPr>
        </p:nvSpPr>
        <p:spPr/>
        <p:txBody>
          <a:bodyPr/>
          <a:lstStyle/>
          <a:p>
            <a:fld id="{F6F8042C-985E-034B-BB41-2A1F3109AE7A}" type="slidenum">
              <a:rPr lang="en-US" smtClean="0"/>
              <a:t>30</a:t>
            </a:fld>
            <a:endParaRPr lang="en-US"/>
          </a:p>
        </p:txBody>
      </p:sp>
    </p:spTree>
    <p:extLst>
      <p:ext uri="{BB962C8B-B14F-4D97-AF65-F5344CB8AC3E}">
        <p14:creationId xmlns:p14="http://schemas.microsoft.com/office/powerpoint/2010/main" val="4274591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33401" y="1935623"/>
            <a:ext cx="2789180" cy="1477328"/>
          </a:xfrm>
          <a:prstGeom prst="rect">
            <a:avLst/>
          </a:prstGeom>
          <a:noFill/>
        </p:spPr>
        <p:txBody>
          <a:bodyPr wrap="square" rtlCol="0">
            <a:spAutoFit/>
          </a:bodyPr>
          <a:lstStyle/>
          <a:p>
            <a:r>
              <a:rPr lang="en-US" b="1" dirty="0">
                <a:solidFill>
                  <a:srgbClr val="C00000"/>
                </a:solidFill>
                <a:latin typeface="Arial" panose="020B0604020202020204" pitchFamily="34" charset="0"/>
                <a:cs typeface="Arial" panose="020B0604020202020204" pitchFamily="34" charset="0"/>
              </a:rPr>
              <a:t>Research Question:</a:t>
            </a:r>
          </a:p>
          <a:p>
            <a:r>
              <a:rPr lang="en-US" dirty="0">
                <a:solidFill>
                  <a:srgbClr val="C00000"/>
                </a:solidFill>
                <a:latin typeface="Arial" panose="020B0604020202020204" pitchFamily="34" charset="0"/>
                <a:cs typeface="Arial" panose="020B0604020202020204" pitchFamily="34" charset="0"/>
              </a:rPr>
              <a:t>Does higher systolic blood pressure (BP) increase dementia in the elderly?</a:t>
            </a:r>
          </a:p>
        </p:txBody>
      </p:sp>
      <p:sp>
        <p:nvSpPr>
          <p:cNvPr id="6" name="TextBox 5"/>
          <p:cNvSpPr txBox="1"/>
          <p:nvPr/>
        </p:nvSpPr>
        <p:spPr>
          <a:xfrm>
            <a:off x="4973595" y="795609"/>
            <a:ext cx="3973205" cy="2862322"/>
          </a:xfrm>
          <a:prstGeom prst="rect">
            <a:avLst/>
          </a:prstGeom>
          <a:noFill/>
        </p:spPr>
        <p:txBody>
          <a:bodyPr wrap="square" rtlCol="0">
            <a:spAutoFit/>
          </a:bodyPr>
          <a:lstStyle/>
          <a:p>
            <a:r>
              <a:rPr lang="en-US" b="1" dirty="0">
                <a:solidFill>
                  <a:srgbClr val="C00000"/>
                </a:solidFill>
                <a:latin typeface="Arial" panose="020B0604020202020204" pitchFamily="34" charset="0"/>
                <a:cs typeface="Arial" panose="020B0604020202020204" pitchFamily="34" charset="0"/>
              </a:rPr>
              <a:t>Statistical Question(s):</a:t>
            </a:r>
          </a:p>
          <a:p>
            <a:r>
              <a:rPr lang="en-US" dirty="0">
                <a:solidFill>
                  <a:srgbClr val="C00000"/>
                </a:solidFill>
                <a:latin typeface="Arial" panose="020B0604020202020204" pitchFamily="34" charset="0"/>
                <a:cs typeface="Arial" panose="020B0604020202020204" pitchFamily="34" charset="0"/>
              </a:rPr>
              <a:t>Among persons age&gt;70, do those who develop dementia have a higher proportion of systolic BP&gt;120 than those who do not develop dementia?    </a:t>
            </a:r>
          </a:p>
          <a:p>
            <a:r>
              <a:rPr lang="en-US" dirty="0">
                <a:solidFill>
                  <a:srgbClr val="C00000"/>
                </a:solidFill>
                <a:latin typeface="Arial" panose="020B0604020202020204" pitchFamily="34" charset="0"/>
                <a:cs typeface="Arial" panose="020B0604020202020204" pitchFamily="34" charset="0"/>
              </a:rPr>
              <a:t>Or…</a:t>
            </a:r>
          </a:p>
          <a:p>
            <a:r>
              <a:rPr lang="en-US" dirty="0">
                <a:solidFill>
                  <a:srgbClr val="C00000"/>
                </a:solidFill>
                <a:latin typeface="Arial" panose="020B0604020202020204" pitchFamily="34" charset="0"/>
                <a:cs typeface="Arial" panose="020B0604020202020204" pitchFamily="34" charset="0"/>
              </a:rPr>
              <a:t>Among persons age&gt;70, is the incidence rate of dementia greater in those who have systolic BP&gt;120 compared to those who did not?  </a:t>
            </a:r>
          </a:p>
        </p:txBody>
      </p:sp>
      <p:sp>
        <p:nvSpPr>
          <p:cNvPr id="7" name="Right Arrow 6"/>
          <p:cNvSpPr/>
          <p:nvPr/>
        </p:nvSpPr>
        <p:spPr>
          <a:xfrm>
            <a:off x="3200400" y="2010038"/>
            <a:ext cx="1664208" cy="6155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33402" y="3775524"/>
            <a:ext cx="7924798" cy="2308324"/>
          </a:xfrm>
          <a:prstGeom prst="rect">
            <a:avLst/>
          </a:prstGeom>
          <a:noFill/>
        </p:spPr>
        <p:txBody>
          <a:bodyPr wrap="square" rtlCol="0">
            <a:spAutoFit/>
          </a:bodyPr>
          <a:lstStyle/>
          <a:p>
            <a:r>
              <a:rPr lang="en-US" dirty="0">
                <a:solidFill>
                  <a:schemeClr val="bg2">
                    <a:lumMod val="50000"/>
                  </a:schemeClr>
                </a:solidFill>
                <a:latin typeface="Arial" panose="020B0604020202020204" pitchFamily="34" charset="0"/>
                <a:cs typeface="Arial" panose="020B0604020202020204" pitchFamily="34" charset="0"/>
              </a:rPr>
              <a:t>1</a:t>
            </a:r>
            <a:r>
              <a:rPr lang="en-US" baseline="30000" dirty="0">
                <a:solidFill>
                  <a:schemeClr val="bg2">
                    <a:lumMod val="50000"/>
                  </a:schemeClr>
                </a:solidFill>
                <a:latin typeface="Arial" panose="020B0604020202020204" pitchFamily="34" charset="0"/>
                <a:cs typeface="Arial" panose="020B0604020202020204" pitchFamily="34" charset="0"/>
              </a:rPr>
              <a:t>st</a:t>
            </a:r>
            <a:r>
              <a:rPr lang="en-US" dirty="0">
                <a:solidFill>
                  <a:schemeClr val="bg2">
                    <a:lumMod val="50000"/>
                  </a:schemeClr>
                </a:solidFill>
                <a:latin typeface="Arial" panose="020B0604020202020204" pitchFamily="34" charset="0"/>
                <a:cs typeface="Arial" panose="020B0604020202020204" pitchFamily="34" charset="0"/>
              </a:rPr>
              <a:t> statistical question: </a:t>
            </a:r>
            <a:r>
              <a:rPr lang="en-US" u="sng" dirty="0">
                <a:solidFill>
                  <a:schemeClr val="bg2">
                    <a:lumMod val="50000"/>
                  </a:schemeClr>
                </a:solidFill>
                <a:latin typeface="Arial" panose="020B0604020202020204" pitchFamily="34" charset="0"/>
                <a:cs typeface="Arial" panose="020B0604020202020204" pitchFamily="34" charset="0"/>
              </a:rPr>
              <a:t>case-control</a:t>
            </a:r>
            <a:r>
              <a:rPr lang="en-US" dirty="0">
                <a:solidFill>
                  <a:schemeClr val="bg2">
                    <a:lumMod val="50000"/>
                  </a:schemeClr>
                </a:solidFill>
                <a:latin typeface="Arial" panose="020B0604020202020204" pitchFamily="34" charset="0"/>
                <a:cs typeface="Arial" panose="020B0604020202020204" pitchFamily="34" charset="0"/>
              </a:rPr>
              <a:t> study;</a:t>
            </a:r>
            <a:br>
              <a:rPr lang="en-US" dirty="0">
                <a:solidFill>
                  <a:schemeClr val="bg2">
                    <a:lumMod val="50000"/>
                  </a:schemeClr>
                </a:solidFill>
                <a:latin typeface="Arial" panose="020B0604020202020204" pitchFamily="34" charset="0"/>
                <a:cs typeface="Arial" panose="020B0604020202020204" pitchFamily="34" charset="0"/>
              </a:rPr>
            </a:br>
            <a:r>
              <a:rPr lang="en-US" dirty="0">
                <a:solidFill>
                  <a:schemeClr val="bg2">
                    <a:lumMod val="50000"/>
                  </a:schemeClr>
                </a:solidFill>
                <a:latin typeface="Arial" panose="020B0604020202020204" pitchFamily="34" charset="0"/>
                <a:cs typeface="Arial" panose="020B0604020202020204" pitchFamily="34" charset="0"/>
              </a:rPr>
              <a:t>     Statistical concepts: Compare proportions (with systolic BP&gt;120)</a:t>
            </a:r>
          </a:p>
          <a:p>
            <a:endParaRPr lang="en-US" dirty="0">
              <a:solidFill>
                <a:schemeClr val="bg2">
                  <a:lumMod val="50000"/>
                </a:schemeClr>
              </a:solidFill>
              <a:latin typeface="Arial" panose="020B0604020202020204" pitchFamily="34" charset="0"/>
              <a:cs typeface="Arial" panose="020B0604020202020204" pitchFamily="34" charset="0"/>
            </a:endParaRPr>
          </a:p>
          <a:p>
            <a:r>
              <a:rPr lang="en-US" dirty="0">
                <a:solidFill>
                  <a:schemeClr val="bg2">
                    <a:lumMod val="50000"/>
                  </a:schemeClr>
                </a:solidFill>
                <a:latin typeface="Arial" panose="020B0604020202020204" pitchFamily="34" charset="0"/>
                <a:cs typeface="Arial" panose="020B0604020202020204" pitchFamily="34" charset="0"/>
              </a:rPr>
              <a:t>2</a:t>
            </a:r>
            <a:r>
              <a:rPr lang="en-US" baseline="30000" dirty="0">
                <a:solidFill>
                  <a:schemeClr val="bg2">
                    <a:lumMod val="50000"/>
                  </a:schemeClr>
                </a:solidFill>
                <a:latin typeface="Arial" panose="020B0604020202020204" pitchFamily="34" charset="0"/>
                <a:cs typeface="Arial" panose="020B0604020202020204" pitchFamily="34" charset="0"/>
              </a:rPr>
              <a:t>nd</a:t>
            </a:r>
            <a:r>
              <a:rPr lang="en-US" dirty="0">
                <a:solidFill>
                  <a:schemeClr val="bg2">
                    <a:lumMod val="50000"/>
                  </a:schemeClr>
                </a:solidFill>
                <a:latin typeface="Arial" panose="020B0604020202020204" pitchFamily="34" charset="0"/>
                <a:cs typeface="Arial" panose="020B0604020202020204" pitchFamily="34" charset="0"/>
              </a:rPr>
              <a:t> statistical question: </a:t>
            </a:r>
            <a:r>
              <a:rPr lang="en-US" u="sng" dirty="0">
                <a:solidFill>
                  <a:schemeClr val="bg2">
                    <a:lumMod val="50000"/>
                  </a:schemeClr>
                </a:solidFill>
                <a:latin typeface="Arial" panose="020B0604020202020204" pitchFamily="34" charset="0"/>
                <a:cs typeface="Arial" panose="020B0604020202020204" pitchFamily="34" charset="0"/>
              </a:rPr>
              <a:t>cohort</a:t>
            </a:r>
            <a:r>
              <a:rPr lang="en-US" dirty="0">
                <a:solidFill>
                  <a:schemeClr val="bg2">
                    <a:lumMod val="50000"/>
                  </a:schemeClr>
                </a:solidFill>
                <a:latin typeface="Arial" panose="020B0604020202020204" pitchFamily="34" charset="0"/>
                <a:cs typeface="Arial" panose="020B0604020202020204" pitchFamily="34" charset="0"/>
              </a:rPr>
              <a:t> study</a:t>
            </a:r>
            <a:br>
              <a:rPr lang="en-US" dirty="0">
                <a:solidFill>
                  <a:schemeClr val="bg2">
                    <a:lumMod val="50000"/>
                  </a:schemeClr>
                </a:solidFill>
                <a:latin typeface="Arial" panose="020B0604020202020204" pitchFamily="34" charset="0"/>
                <a:cs typeface="Arial" panose="020B0604020202020204" pitchFamily="34" charset="0"/>
              </a:rPr>
            </a:br>
            <a:r>
              <a:rPr lang="en-US" dirty="0">
                <a:solidFill>
                  <a:schemeClr val="bg2">
                    <a:lumMod val="50000"/>
                  </a:schemeClr>
                </a:solidFill>
                <a:latin typeface="Arial" panose="020B0604020202020204" pitchFamily="34" charset="0"/>
                <a:cs typeface="Arial" panose="020B0604020202020204" pitchFamily="34" charset="0"/>
              </a:rPr>
              <a:t>     Statistical concepts: Compare incidence rates (developing dementia)</a:t>
            </a:r>
          </a:p>
          <a:p>
            <a:endParaRPr lang="en-US" dirty="0">
              <a:solidFill>
                <a:schemeClr val="bg2">
                  <a:lumMod val="50000"/>
                </a:schemeClr>
              </a:solidFill>
              <a:latin typeface="Arial" panose="020B0604020202020204" pitchFamily="34" charset="0"/>
              <a:cs typeface="Arial" panose="020B0604020202020204" pitchFamily="34" charset="0"/>
            </a:endParaRPr>
          </a:p>
          <a:p>
            <a:r>
              <a:rPr lang="en-US" dirty="0">
                <a:solidFill>
                  <a:schemeClr val="bg2">
                    <a:lumMod val="50000"/>
                  </a:schemeClr>
                </a:solidFill>
                <a:latin typeface="Arial" panose="020B0604020202020204" pitchFamily="34" charset="0"/>
                <a:cs typeface="Arial" panose="020B0604020202020204" pitchFamily="34" charset="0"/>
              </a:rPr>
              <a:t>Other options: </a:t>
            </a:r>
            <a:r>
              <a:rPr lang="en-US" u="sng" dirty="0">
                <a:solidFill>
                  <a:schemeClr val="bg2">
                    <a:lumMod val="50000"/>
                  </a:schemeClr>
                </a:solidFill>
                <a:latin typeface="Arial" panose="020B0604020202020204" pitchFamily="34" charset="0"/>
                <a:cs typeface="Arial" panose="020B0604020202020204" pitchFamily="34" charset="0"/>
              </a:rPr>
              <a:t>randomized trial</a:t>
            </a:r>
            <a:r>
              <a:rPr lang="en-US" dirty="0">
                <a:solidFill>
                  <a:schemeClr val="bg2">
                    <a:lumMod val="50000"/>
                  </a:schemeClr>
                </a:solidFill>
                <a:latin typeface="Arial" panose="020B0604020202020204" pitchFamily="34" charset="0"/>
                <a:cs typeface="Arial" panose="020B0604020202020204" pitchFamily="34" charset="0"/>
              </a:rPr>
              <a:t>?</a:t>
            </a:r>
          </a:p>
          <a:p>
            <a:endParaRPr lang="en-US" dirty="0">
              <a:solidFill>
                <a:schemeClr val="bg2">
                  <a:lumMod val="50000"/>
                </a:schemeClr>
              </a:solidFill>
              <a:latin typeface="Arial" panose="020B0604020202020204" pitchFamily="34" charset="0"/>
              <a:cs typeface="Arial" panose="020B0604020202020204" pitchFamily="34" charset="0"/>
            </a:endParaRPr>
          </a:p>
        </p:txBody>
      </p:sp>
      <p:sp>
        <p:nvSpPr>
          <p:cNvPr id="9" name="Title 1"/>
          <p:cNvSpPr>
            <a:spLocks noGrp="1"/>
          </p:cNvSpPr>
          <p:nvPr>
            <p:ph type="title"/>
          </p:nvPr>
        </p:nvSpPr>
        <p:spPr>
          <a:xfrm>
            <a:off x="315097" y="28830"/>
            <a:ext cx="8526162" cy="749643"/>
          </a:xfrm>
          <a:noFill/>
        </p:spPr>
        <p:txBody>
          <a:bodyPr>
            <a:noAutofit/>
          </a:bodyPr>
          <a:lstStyle/>
          <a:p>
            <a:pPr algn="ctr"/>
            <a:r>
              <a:rPr lang="en-US" sz="3200" dirty="0"/>
              <a:t>Example: Research question </a:t>
            </a:r>
            <a:r>
              <a:rPr lang="en-US" sz="3200" dirty="0">
                <a:sym typeface="Wingdings" panose="05000000000000000000" pitchFamily="2" charset="2"/>
              </a:rPr>
              <a:t> </a:t>
            </a:r>
            <a:r>
              <a:rPr lang="en-US" sz="3200" dirty="0"/>
              <a:t>statistical question</a:t>
            </a:r>
          </a:p>
        </p:txBody>
      </p:sp>
      <p:sp>
        <p:nvSpPr>
          <p:cNvPr id="2" name="Slide Number Placeholder 1"/>
          <p:cNvSpPr>
            <a:spLocks noGrp="1"/>
          </p:cNvSpPr>
          <p:nvPr>
            <p:ph type="sldNum" sz="quarter" idx="12"/>
          </p:nvPr>
        </p:nvSpPr>
        <p:spPr/>
        <p:txBody>
          <a:bodyPr/>
          <a:lstStyle/>
          <a:p>
            <a:fld id="{F6F8042C-985E-034B-BB41-2A1F3109AE7A}" type="slidenum">
              <a:rPr lang="en-US" smtClean="0"/>
              <a:t>31</a:t>
            </a:fld>
            <a:endParaRPr lang="en-US"/>
          </a:p>
        </p:txBody>
      </p:sp>
    </p:spTree>
    <p:extLst>
      <p:ext uri="{BB962C8B-B14F-4D97-AF65-F5344CB8AC3E}">
        <p14:creationId xmlns:p14="http://schemas.microsoft.com/office/powerpoint/2010/main" val="24770622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3286"/>
            <a:ext cx="8153400" cy="914400"/>
          </a:xfrm>
          <a:noFill/>
        </p:spPr>
        <p:txBody>
          <a:bodyPr>
            <a:normAutofit/>
          </a:bodyPr>
          <a:lstStyle/>
          <a:p>
            <a:pPr algn="ctr"/>
            <a:r>
              <a:rPr lang="en-US" sz="4000" dirty="0"/>
              <a:t>The research question</a:t>
            </a:r>
          </a:p>
        </p:txBody>
      </p:sp>
      <p:sp>
        <p:nvSpPr>
          <p:cNvPr id="3" name="Content Placeholder 2"/>
          <p:cNvSpPr>
            <a:spLocks noGrp="1"/>
          </p:cNvSpPr>
          <p:nvPr>
            <p:ph idx="1"/>
          </p:nvPr>
        </p:nvSpPr>
        <p:spPr>
          <a:xfrm>
            <a:off x="628650" y="1263196"/>
            <a:ext cx="7886700" cy="4948918"/>
          </a:xfrm>
        </p:spPr>
        <p:txBody>
          <a:bodyPr>
            <a:noAutofit/>
          </a:bodyPr>
          <a:lstStyle/>
          <a:p>
            <a:r>
              <a:rPr lang="en-US" sz="2400" dirty="0"/>
              <a:t>States a relationship between two or more variables, phrasing in terms of some question.</a:t>
            </a:r>
            <a:br>
              <a:rPr lang="en-US" sz="2400" dirty="0"/>
            </a:br>
            <a:endParaRPr lang="en-US" sz="2400" dirty="0"/>
          </a:p>
          <a:p>
            <a:r>
              <a:rPr lang="en-US" sz="2400" dirty="0"/>
              <a:t>Why is this research important?  What is the research gap in our scientific understanding?</a:t>
            </a:r>
            <a:br>
              <a:rPr lang="en-US" sz="2400" dirty="0"/>
            </a:br>
            <a:endParaRPr lang="en-US" sz="2400" dirty="0"/>
          </a:p>
          <a:p>
            <a:r>
              <a:rPr lang="en-US" sz="2400" dirty="0"/>
              <a:t>What  is the past research in this area?</a:t>
            </a:r>
            <a:br>
              <a:rPr lang="en-US" sz="2400" dirty="0"/>
            </a:br>
            <a:endParaRPr lang="en-US" sz="2400" dirty="0"/>
          </a:p>
          <a:p>
            <a:r>
              <a:rPr lang="en-US" sz="2400" dirty="0"/>
              <a:t>What areas need further exploration?</a:t>
            </a:r>
            <a:br>
              <a:rPr lang="en-US" sz="2400" dirty="0"/>
            </a:br>
            <a:endParaRPr lang="en-US" sz="2400" dirty="0"/>
          </a:p>
          <a:p>
            <a:r>
              <a:rPr lang="en-US" sz="2400" dirty="0"/>
              <a:t>Can my study help fill in these gaps or lead to greater understanding?</a:t>
            </a:r>
          </a:p>
          <a:p>
            <a:endParaRPr lang="en-US" sz="2400" dirty="0"/>
          </a:p>
          <a:p>
            <a:pPr marL="0" indent="0">
              <a:buNone/>
            </a:pPr>
            <a:endParaRPr lang="en-US" sz="2400" dirty="0"/>
          </a:p>
        </p:txBody>
      </p:sp>
      <p:sp>
        <p:nvSpPr>
          <p:cNvPr id="4" name="Slide Number Placeholder 3"/>
          <p:cNvSpPr>
            <a:spLocks noGrp="1"/>
          </p:cNvSpPr>
          <p:nvPr>
            <p:ph type="sldNum" sz="quarter" idx="12"/>
          </p:nvPr>
        </p:nvSpPr>
        <p:spPr/>
        <p:txBody>
          <a:bodyPr/>
          <a:lstStyle/>
          <a:p>
            <a:fld id="{F6F8042C-985E-034B-BB41-2A1F3109AE7A}" type="slidenum">
              <a:rPr lang="en-US" smtClean="0"/>
              <a:t>32</a:t>
            </a:fld>
            <a:endParaRPr lang="en-US"/>
          </a:p>
        </p:txBody>
      </p:sp>
    </p:spTree>
    <p:extLst>
      <p:ext uri="{BB962C8B-B14F-4D97-AF65-F5344CB8AC3E}">
        <p14:creationId xmlns:p14="http://schemas.microsoft.com/office/powerpoint/2010/main" val="2434679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1346"/>
            <a:ext cx="8153400" cy="914400"/>
          </a:xfrm>
          <a:noFill/>
        </p:spPr>
        <p:txBody>
          <a:bodyPr>
            <a:normAutofit/>
          </a:bodyPr>
          <a:lstStyle/>
          <a:p>
            <a:pPr algn="ctr"/>
            <a:r>
              <a:rPr lang="en-US" sz="4000" dirty="0"/>
              <a:t>Refining the research question</a:t>
            </a:r>
          </a:p>
        </p:txBody>
      </p:sp>
      <p:sp>
        <p:nvSpPr>
          <p:cNvPr id="3" name="Content Placeholder 2"/>
          <p:cNvSpPr>
            <a:spLocks noGrp="1"/>
          </p:cNvSpPr>
          <p:nvPr>
            <p:ph idx="1"/>
          </p:nvPr>
        </p:nvSpPr>
        <p:spPr/>
        <p:txBody>
          <a:bodyPr>
            <a:normAutofit/>
          </a:bodyPr>
          <a:lstStyle/>
          <a:p>
            <a:r>
              <a:rPr lang="en-US" sz="2400" dirty="0"/>
              <a:t>Identify the main concepts or keywords of your research question </a:t>
            </a:r>
            <a:br>
              <a:rPr lang="en-US" sz="2400" dirty="0"/>
            </a:br>
            <a:endParaRPr lang="en-US" sz="2400" dirty="0"/>
          </a:p>
          <a:p>
            <a:r>
              <a:rPr lang="en-US" sz="2400" dirty="0"/>
              <a:t>Topic too broad? Add more concrete or specific terms to your question</a:t>
            </a:r>
            <a:br>
              <a:rPr lang="en-US" sz="2400" dirty="0"/>
            </a:br>
            <a:endParaRPr lang="en-US" sz="2400" dirty="0"/>
          </a:p>
          <a:p>
            <a:r>
              <a:rPr lang="en-US" sz="2400" dirty="0"/>
              <a:t>Topic too narrow?  Broaden content of terms</a:t>
            </a:r>
          </a:p>
          <a:p>
            <a:endParaRPr lang="en-US" sz="2400" dirty="0"/>
          </a:p>
          <a:p>
            <a:endParaRPr lang="en-US" sz="2400" dirty="0"/>
          </a:p>
          <a:p>
            <a:pPr marL="0" indent="0">
              <a:buNone/>
            </a:pPr>
            <a:endParaRPr lang="en-US" sz="2400" dirty="0"/>
          </a:p>
          <a:p>
            <a:pPr marL="0" indent="0">
              <a:buNone/>
            </a:pPr>
            <a:endParaRPr lang="en-US" sz="2400" dirty="0"/>
          </a:p>
        </p:txBody>
      </p:sp>
      <p:sp>
        <p:nvSpPr>
          <p:cNvPr id="4" name="Slide Number Placeholder 3"/>
          <p:cNvSpPr>
            <a:spLocks noGrp="1"/>
          </p:cNvSpPr>
          <p:nvPr>
            <p:ph type="sldNum" sz="quarter" idx="12"/>
          </p:nvPr>
        </p:nvSpPr>
        <p:spPr/>
        <p:txBody>
          <a:bodyPr/>
          <a:lstStyle/>
          <a:p>
            <a:fld id="{F6F8042C-985E-034B-BB41-2A1F3109AE7A}" type="slidenum">
              <a:rPr lang="en-US" smtClean="0"/>
              <a:t>33</a:t>
            </a:fld>
            <a:endParaRPr lang="en-US"/>
          </a:p>
        </p:txBody>
      </p:sp>
    </p:spTree>
    <p:extLst>
      <p:ext uri="{BB962C8B-B14F-4D97-AF65-F5344CB8AC3E}">
        <p14:creationId xmlns:p14="http://schemas.microsoft.com/office/powerpoint/2010/main" val="16748543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771" y="177800"/>
            <a:ext cx="8490858" cy="914400"/>
          </a:xfrm>
          <a:noFill/>
        </p:spPr>
        <p:txBody>
          <a:bodyPr>
            <a:normAutofit/>
          </a:bodyPr>
          <a:lstStyle/>
          <a:p>
            <a:pPr algn="ctr"/>
            <a:r>
              <a:rPr lang="en-US" sz="3400" dirty="0"/>
              <a:t>FINER criteria to develop the research question</a:t>
            </a:r>
          </a:p>
        </p:txBody>
      </p:sp>
      <p:sp>
        <p:nvSpPr>
          <p:cNvPr id="3" name="Content Placeholder 2"/>
          <p:cNvSpPr>
            <a:spLocks noGrp="1"/>
          </p:cNvSpPr>
          <p:nvPr>
            <p:ph idx="1"/>
          </p:nvPr>
        </p:nvSpPr>
        <p:spPr>
          <a:xfrm>
            <a:off x="468548" y="990600"/>
            <a:ext cx="8675451" cy="5181601"/>
          </a:xfrm>
        </p:spPr>
        <p:txBody>
          <a:bodyPr>
            <a:noAutofit/>
          </a:bodyPr>
          <a:lstStyle/>
          <a:p>
            <a:r>
              <a:rPr lang="en-US" sz="2400" b="1" dirty="0"/>
              <a:t>F Feasible</a:t>
            </a:r>
            <a:br>
              <a:rPr lang="en-US" sz="2400" b="1" dirty="0"/>
            </a:br>
            <a:r>
              <a:rPr lang="en-US" sz="2400" dirty="0"/>
              <a:t>Adequate number of subjects and technical expertise</a:t>
            </a:r>
            <a:br>
              <a:rPr lang="en-US" sz="2400" dirty="0"/>
            </a:br>
            <a:r>
              <a:rPr lang="en-US" sz="2400" dirty="0"/>
              <a:t>Affordable in time and money</a:t>
            </a:r>
            <a:br>
              <a:rPr lang="en-US" sz="2400" dirty="0"/>
            </a:br>
            <a:r>
              <a:rPr lang="en-US" sz="2400" dirty="0"/>
              <a:t>Manageable in scope</a:t>
            </a:r>
            <a:br>
              <a:rPr lang="en-US" sz="2400" dirty="0"/>
            </a:br>
            <a:endParaRPr lang="en-US" sz="1400" dirty="0"/>
          </a:p>
          <a:p>
            <a:r>
              <a:rPr lang="en-US" sz="2400" b="1" dirty="0"/>
              <a:t>I Interesting </a:t>
            </a:r>
            <a:br>
              <a:rPr lang="en-US" sz="2400" b="1" dirty="0"/>
            </a:br>
            <a:endParaRPr lang="en-US" sz="1400" dirty="0"/>
          </a:p>
          <a:p>
            <a:r>
              <a:rPr lang="en-US" sz="2400" b="1" dirty="0"/>
              <a:t>N Novel </a:t>
            </a:r>
            <a:br>
              <a:rPr lang="en-US" sz="2400" b="1" dirty="0"/>
            </a:br>
            <a:r>
              <a:rPr lang="en-US" sz="2400" dirty="0"/>
              <a:t>Confirms, refutes or extends previous findings</a:t>
            </a:r>
            <a:br>
              <a:rPr lang="en-US" sz="2400" dirty="0"/>
            </a:br>
            <a:endParaRPr lang="en-US" sz="1400" dirty="0"/>
          </a:p>
          <a:p>
            <a:r>
              <a:rPr lang="en-US" sz="2400" b="1" dirty="0"/>
              <a:t>E Ethical</a:t>
            </a:r>
            <a:br>
              <a:rPr lang="en-US" sz="2400" b="1" dirty="0"/>
            </a:br>
            <a:endParaRPr lang="en-US" sz="1400" dirty="0"/>
          </a:p>
          <a:p>
            <a:r>
              <a:rPr lang="en-US" sz="2400" b="1" dirty="0"/>
              <a:t>R Relevant</a:t>
            </a:r>
            <a:br>
              <a:rPr lang="en-US" sz="2400" b="1" dirty="0"/>
            </a:br>
            <a:r>
              <a:rPr lang="en-US" sz="2400" dirty="0"/>
              <a:t>To scientific knowledge, clinical health and policy, future research</a:t>
            </a:r>
          </a:p>
          <a:p>
            <a:pPr marL="0" indent="0">
              <a:buNone/>
            </a:pPr>
            <a:endParaRPr lang="en-US" sz="2400" dirty="0"/>
          </a:p>
          <a:p>
            <a:endParaRPr lang="en-US" sz="2400" dirty="0"/>
          </a:p>
          <a:p>
            <a:pPr marL="0" indent="0">
              <a:buNone/>
            </a:pPr>
            <a:endParaRPr lang="en-US" sz="2400" dirty="0"/>
          </a:p>
          <a:p>
            <a:pPr marL="0" indent="0">
              <a:buNone/>
            </a:pPr>
            <a:endParaRPr lang="en-US" sz="2400" dirty="0"/>
          </a:p>
        </p:txBody>
      </p:sp>
      <p:sp>
        <p:nvSpPr>
          <p:cNvPr id="4" name="TextBox 3"/>
          <p:cNvSpPr txBox="1"/>
          <p:nvPr/>
        </p:nvSpPr>
        <p:spPr>
          <a:xfrm>
            <a:off x="1963058" y="6396335"/>
            <a:ext cx="6950749" cy="461665"/>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Hulley</a:t>
            </a:r>
            <a:r>
              <a:rPr lang="en-US" sz="1200" dirty="0">
                <a:latin typeface="Arial" panose="020B0604020202020204" pitchFamily="34" charset="0"/>
                <a:cs typeface="Arial" panose="020B0604020202020204" pitchFamily="34" charset="0"/>
              </a:rPr>
              <a:t> S, et al. </a:t>
            </a:r>
            <a:r>
              <a:rPr lang="en-US" sz="1200" i="1" dirty="0">
                <a:latin typeface="Arial" panose="020B0604020202020204" pitchFamily="34" charset="0"/>
                <a:cs typeface="Arial" panose="020B0604020202020204" pitchFamily="34" charset="0"/>
              </a:rPr>
              <a:t>Designing clinical research. </a:t>
            </a:r>
            <a:r>
              <a:rPr lang="en-US" sz="1200" dirty="0">
                <a:latin typeface="Arial" panose="020B0604020202020204" pitchFamily="34" charset="0"/>
                <a:cs typeface="Arial" panose="020B0604020202020204" pitchFamily="34" charset="0"/>
              </a:rPr>
              <a:t>Philadelphia (PA): Lippincott Williams and Wilkins; 2007.</a:t>
            </a:r>
          </a:p>
          <a:p>
            <a:endParaRPr lang="en-US" sz="1200" dirty="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F6F8042C-985E-034B-BB41-2A1F3109AE7A}" type="slidenum">
              <a:rPr lang="en-US" smtClean="0"/>
              <a:t>34</a:t>
            </a:fld>
            <a:endParaRPr lang="en-US"/>
          </a:p>
        </p:txBody>
      </p:sp>
    </p:spTree>
    <p:extLst>
      <p:ext uri="{BB962C8B-B14F-4D97-AF65-F5344CB8AC3E}">
        <p14:creationId xmlns:p14="http://schemas.microsoft.com/office/powerpoint/2010/main" val="25788341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7713" y="4175"/>
            <a:ext cx="8650515" cy="914400"/>
          </a:xfrm>
          <a:noFill/>
        </p:spPr>
        <p:txBody>
          <a:bodyPr>
            <a:noAutofit/>
          </a:bodyPr>
          <a:lstStyle/>
          <a:p>
            <a:pPr algn="ctr"/>
            <a:r>
              <a:rPr lang="en-US" sz="3400" dirty="0"/>
              <a:t>PICOT criteria to develop the research question</a:t>
            </a:r>
          </a:p>
        </p:txBody>
      </p:sp>
      <p:sp>
        <p:nvSpPr>
          <p:cNvPr id="3" name="Content Placeholder 2"/>
          <p:cNvSpPr>
            <a:spLocks noGrp="1"/>
          </p:cNvSpPr>
          <p:nvPr>
            <p:ph idx="1"/>
          </p:nvPr>
        </p:nvSpPr>
        <p:spPr>
          <a:xfrm>
            <a:off x="497577" y="805775"/>
            <a:ext cx="8399679" cy="5148943"/>
          </a:xfrm>
        </p:spPr>
        <p:txBody>
          <a:bodyPr>
            <a:noAutofit/>
          </a:bodyPr>
          <a:lstStyle/>
          <a:p>
            <a:r>
              <a:rPr lang="en-US" sz="2600" b="1" dirty="0"/>
              <a:t>P Population</a:t>
            </a:r>
            <a:br>
              <a:rPr lang="en-US" sz="2600" b="1" dirty="0"/>
            </a:br>
            <a:r>
              <a:rPr lang="en-US" sz="2600" dirty="0"/>
              <a:t>What specific population will you test the intervention in?</a:t>
            </a:r>
          </a:p>
          <a:p>
            <a:endParaRPr lang="en-US" sz="100" dirty="0"/>
          </a:p>
          <a:p>
            <a:r>
              <a:rPr lang="en-US" sz="2600" b="1" dirty="0"/>
              <a:t>I Intervention (or Exposure)</a:t>
            </a:r>
            <a:br>
              <a:rPr lang="en-US" sz="2600" b="1" dirty="0"/>
            </a:br>
            <a:r>
              <a:rPr lang="en-US" sz="2600" dirty="0"/>
              <a:t>What is the intervention/exposure to be investigated?</a:t>
            </a:r>
          </a:p>
          <a:p>
            <a:endParaRPr lang="en-US" sz="100" b="1" dirty="0"/>
          </a:p>
          <a:p>
            <a:r>
              <a:rPr lang="en-US" sz="2600" b="1" dirty="0"/>
              <a:t>C Comparison Group </a:t>
            </a:r>
            <a:br>
              <a:rPr lang="en-US" sz="2600" b="1" dirty="0"/>
            </a:br>
            <a:r>
              <a:rPr lang="en-US" sz="2600" dirty="0"/>
              <a:t>What is the main comparator to judge the effect of the exposure/intervention?</a:t>
            </a:r>
          </a:p>
          <a:p>
            <a:endParaRPr lang="en-US" sz="100" dirty="0"/>
          </a:p>
          <a:p>
            <a:r>
              <a:rPr lang="en-US" sz="2600" b="1" dirty="0"/>
              <a:t>O Outcome</a:t>
            </a:r>
            <a:br>
              <a:rPr lang="en-US" sz="2600" b="1" dirty="0"/>
            </a:br>
            <a:r>
              <a:rPr lang="en-US" sz="2600" dirty="0"/>
              <a:t>What will you measure, improve, affect?</a:t>
            </a:r>
            <a:r>
              <a:rPr lang="en-US" sz="2600" b="1" dirty="0"/>
              <a:t> </a:t>
            </a:r>
          </a:p>
          <a:p>
            <a:endParaRPr lang="en-US" sz="100" dirty="0"/>
          </a:p>
          <a:p>
            <a:r>
              <a:rPr lang="en-US" sz="2600" b="1" dirty="0"/>
              <a:t>T Time</a:t>
            </a:r>
            <a:br>
              <a:rPr lang="en-US" sz="2600" b="1" dirty="0"/>
            </a:br>
            <a:r>
              <a:rPr lang="en-US" sz="2600" dirty="0"/>
              <a:t>Over what time period will outcome be assessed?</a:t>
            </a:r>
          </a:p>
          <a:p>
            <a:pPr marL="0" indent="0">
              <a:buNone/>
            </a:pPr>
            <a:endParaRPr lang="en-US" sz="2600" dirty="0"/>
          </a:p>
          <a:p>
            <a:pPr marL="0" indent="0">
              <a:buNone/>
            </a:pPr>
            <a:endParaRPr lang="en-US" sz="2600" dirty="0"/>
          </a:p>
        </p:txBody>
      </p:sp>
      <p:sp>
        <p:nvSpPr>
          <p:cNvPr id="4" name="Rectangle 3"/>
          <p:cNvSpPr/>
          <p:nvPr/>
        </p:nvSpPr>
        <p:spPr>
          <a:xfrm>
            <a:off x="1406323" y="6242446"/>
            <a:ext cx="6985322" cy="523220"/>
          </a:xfrm>
          <a:prstGeom prst="rect">
            <a:avLst/>
          </a:prstGeom>
        </p:spPr>
        <p:txBody>
          <a:bodyPr wrap="square">
            <a:spAutoFit/>
          </a:bodyPr>
          <a:lstStyle/>
          <a:p>
            <a:r>
              <a:rPr lang="en-US" sz="1400" dirty="0"/>
              <a:t>Sackett D, Richardson WS, </a:t>
            </a:r>
            <a:r>
              <a:rPr lang="en-US" sz="1400" dirty="0" err="1"/>
              <a:t>Rosenburg</a:t>
            </a:r>
            <a:r>
              <a:rPr lang="en-US" sz="1400" dirty="0"/>
              <a:t> W, Haynes RB. How to practice and teach evidence based medicine. 2nd ed. Churchill Livingstone; 1997.</a:t>
            </a:r>
            <a:endParaRPr lang="en-US" sz="1600" dirty="0"/>
          </a:p>
        </p:txBody>
      </p:sp>
      <p:sp>
        <p:nvSpPr>
          <p:cNvPr id="5" name="Slide Number Placeholder 4"/>
          <p:cNvSpPr>
            <a:spLocks noGrp="1"/>
          </p:cNvSpPr>
          <p:nvPr>
            <p:ph type="sldNum" sz="quarter" idx="12"/>
          </p:nvPr>
        </p:nvSpPr>
        <p:spPr/>
        <p:txBody>
          <a:bodyPr/>
          <a:lstStyle/>
          <a:p>
            <a:fld id="{F6F8042C-985E-034B-BB41-2A1F3109AE7A}" type="slidenum">
              <a:rPr lang="en-US" smtClean="0"/>
              <a:t>35</a:t>
            </a:fld>
            <a:endParaRPr lang="en-US"/>
          </a:p>
        </p:txBody>
      </p:sp>
    </p:spTree>
    <p:extLst>
      <p:ext uri="{BB962C8B-B14F-4D97-AF65-F5344CB8AC3E}">
        <p14:creationId xmlns:p14="http://schemas.microsoft.com/office/powerpoint/2010/main" val="8939411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half" idx="2"/>
          </p:nvPr>
        </p:nvGraphicFramePr>
        <p:xfrm>
          <a:off x="1431700" y="1649797"/>
          <a:ext cx="5816600" cy="421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a:xfrm>
            <a:off x="304799" y="205472"/>
            <a:ext cx="8461829" cy="1325563"/>
          </a:xfrm>
          <a:noFill/>
        </p:spPr>
        <p:txBody>
          <a:bodyPr>
            <a:normAutofit/>
          </a:bodyPr>
          <a:lstStyle/>
          <a:p>
            <a:pPr algn="ctr"/>
            <a:r>
              <a:rPr lang="en-US" sz="3400" dirty="0"/>
              <a:t>Defining your Population: Population to Sample</a:t>
            </a:r>
          </a:p>
        </p:txBody>
      </p:sp>
      <p:sp>
        <p:nvSpPr>
          <p:cNvPr id="6" name="Left Arrow Callout 5"/>
          <p:cNvSpPr/>
          <p:nvPr/>
        </p:nvSpPr>
        <p:spPr>
          <a:xfrm>
            <a:off x="5965129" y="1787255"/>
            <a:ext cx="1825387" cy="990091"/>
          </a:xfrm>
          <a:prstGeom prst="leftArrowCallout">
            <a:avLst/>
          </a:prstGeom>
          <a:ln w="9525" cap="flat" cmpd="sng" algn="ctr">
            <a:solidFill>
              <a:srgbClr val="FFFFFF"/>
            </a:solidFill>
            <a:prstDash val="solid"/>
            <a:round/>
            <a:headEnd type="none" w="med" len="med"/>
            <a:tailEnd type="none" w="med" len="med"/>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1200" b="1" dirty="0">
                <a:solidFill>
                  <a:schemeClr val="tx1"/>
                </a:solidFill>
                <a:latin typeface="Arial" panose="020B0604020202020204" pitchFamily="34" charset="0"/>
                <a:cs typeface="Arial" panose="020B0604020202020204" pitchFamily="34" charset="0"/>
              </a:rPr>
              <a:t>Who you want to generalize to</a:t>
            </a:r>
          </a:p>
        </p:txBody>
      </p:sp>
      <p:sp>
        <p:nvSpPr>
          <p:cNvPr id="7" name="Left Arrow Callout 6"/>
          <p:cNvSpPr/>
          <p:nvPr/>
        </p:nvSpPr>
        <p:spPr>
          <a:xfrm>
            <a:off x="5868266" y="2811367"/>
            <a:ext cx="1915472" cy="990091"/>
          </a:xfrm>
          <a:prstGeom prst="leftArrowCallout">
            <a:avLst/>
          </a:prstGeom>
          <a:solidFill>
            <a:schemeClr val="accent6"/>
          </a:solidFill>
          <a:ln w="9525" cap="flat" cmpd="sng" algn="ctr">
            <a:solidFill>
              <a:srgbClr val="FFFFFF"/>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solidFill>
                  <a:schemeClr val="tx1"/>
                </a:solidFill>
                <a:latin typeface="Arial" panose="020B0604020202020204" pitchFamily="34" charset="0"/>
                <a:cs typeface="Arial" panose="020B0604020202020204" pitchFamily="34" charset="0"/>
              </a:rPr>
              <a:t>Who you have access to</a:t>
            </a:r>
          </a:p>
        </p:txBody>
      </p:sp>
      <p:sp>
        <p:nvSpPr>
          <p:cNvPr id="8" name="Left Arrow Callout 7"/>
          <p:cNvSpPr/>
          <p:nvPr/>
        </p:nvSpPr>
        <p:spPr>
          <a:xfrm>
            <a:off x="5614005" y="3857589"/>
            <a:ext cx="2527632" cy="990091"/>
          </a:xfrm>
          <a:prstGeom prst="leftArrowCallout">
            <a:avLst/>
          </a:prstGeom>
          <a:solidFill>
            <a:srgbClr val="9BBB59"/>
          </a:solidFill>
          <a:ln w="9525" cap="flat" cmpd="sng" algn="ctr">
            <a:solidFill>
              <a:srgbClr val="FFFFFF"/>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solidFill>
                  <a:schemeClr val="tx1"/>
                </a:solidFill>
                <a:latin typeface="Arial" panose="020B0604020202020204" pitchFamily="34" charset="0"/>
                <a:cs typeface="Arial" panose="020B0604020202020204" pitchFamily="34" charset="0"/>
              </a:rPr>
              <a:t>Who you plan to sample</a:t>
            </a:r>
          </a:p>
        </p:txBody>
      </p:sp>
      <p:sp>
        <p:nvSpPr>
          <p:cNvPr id="9" name="Left Arrow Callout 8"/>
          <p:cNvSpPr/>
          <p:nvPr/>
        </p:nvSpPr>
        <p:spPr>
          <a:xfrm>
            <a:off x="4923866" y="4881113"/>
            <a:ext cx="2870534" cy="990091"/>
          </a:xfrm>
          <a:prstGeom prst="leftArrowCallout">
            <a:avLst/>
          </a:prstGeom>
          <a:solidFill>
            <a:srgbClr val="B3A2C7"/>
          </a:solidFill>
          <a:ln w="9525" cap="flat" cmpd="sng" algn="ctr">
            <a:solidFill>
              <a:srgbClr val="FFFFFF"/>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solidFill>
                  <a:schemeClr val="tx1"/>
                </a:solidFill>
                <a:latin typeface="Arial" panose="020B0604020202020204" pitchFamily="34" charset="0"/>
                <a:cs typeface="Arial" panose="020B0604020202020204" pitchFamily="34" charset="0"/>
              </a:rPr>
              <a:t>Analysis sample</a:t>
            </a:r>
          </a:p>
        </p:txBody>
      </p:sp>
      <p:sp>
        <p:nvSpPr>
          <p:cNvPr id="2" name="Slide Number Placeholder 1"/>
          <p:cNvSpPr>
            <a:spLocks noGrp="1"/>
          </p:cNvSpPr>
          <p:nvPr>
            <p:ph type="sldNum" sz="quarter" idx="12"/>
          </p:nvPr>
        </p:nvSpPr>
        <p:spPr/>
        <p:txBody>
          <a:bodyPr/>
          <a:lstStyle/>
          <a:p>
            <a:fld id="{F6F8042C-985E-034B-BB41-2A1F3109AE7A}" type="slidenum">
              <a:rPr lang="en-US" smtClean="0"/>
              <a:t>36</a:t>
            </a:fld>
            <a:endParaRPr lang="en-US"/>
          </a:p>
        </p:txBody>
      </p:sp>
    </p:spTree>
    <p:extLst>
      <p:ext uri="{BB962C8B-B14F-4D97-AF65-F5344CB8AC3E}">
        <p14:creationId xmlns:p14="http://schemas.microsoft.com/office/powerpoint/2010/main" val="11549962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7800"/>
            <a:ext cx="8153400" cy="914400"/>
          </a:xfrm>
          <a:noFill/>
        </p:spPr>
        <p:txBody>
          <a:bodyPr>
            <a:normAutofit/>
          </a:bodyPr>
          <a:lstStyle/>
          <a:p>
            <a:pPr algn="ctr"/>
            <a:r>
              <a:rPr lang="en-US" sz="4000" dirty="0"/>
              <a:t>Defining your population and sample</a:t>
            </a:r>
          </a:p>
        </p:txBody>
      </p:sp>
      <p:sp>
        <p:nvSpPr>
          <p:cNvPr id="3" name="Content Placeholder 2"/>
          <p:cNvSpPr>
            <a:spLocks noGrp="1"/>
          </p:cNvSpPr>
          <p:nvPr>
            <p:ph idx="1"/>
          </p:nvPr>
        </p:nvSpPr>
        <p:spPr>
          <a:xfrm>
            <a:off x="425006" y="1019627"/>
            <a:ext cx="8599252" cy="5482771"/>
          </a:xfrm>
        </p:spPr>
        <p:txBody>
          <a:bodyPr>
            <a:noAutofit/>
          </a:bodyPr>
          <a:lstStyle/>
          <a:p>
            <a:r>
              <a:rPr lang="en-US" sz="2200" b="1" dirty="0"/>
              <a:t>Target populations</a:t>
            </a:r>
            <a:r>
              <a:rPr lang="en-US" sz="2200" dirty="0"/>
              <a:t> </a:t>
            </a:r>
          </a:p>
          <a:p>
            <a:pPr lvl="1"/>
            <a:r>
              <a:rPr lang="en-US" sz="2200" dirty="0"/>
              <a:t>What populations are relevant to the research question? </a:t>
            </a:r>
          </a:p>
          <a:p>
            <a:pPr lvl="2"/>
            <a:r>
              <a:rPr lang="en-US" sz="2200" dirty="0"/>
              <a:t>Demographics (e.g., age&gt;70)</a:t>
            </a:r>
          </a:p>
          <a:p>
            <a:pPr lvl="2">
              <a:buFont typeface="Courier New" panose="02070309020205020404" pitchFamily="49" charset="0"/>
              <a:buChar char="o"/>
            </a:pPr>
            <a:r>
              <a:rPr lang="en-US" sz="2200" dirty="0"/>
              <a:t>Clinical characteristics (not diagnosed with dementia)</a:t>
            </a:r>
          </a:p>
          <a:p>
            <a:r>
              <a:rPr lang="en-US" sz="2200" b="1" dirty="0"/>
              <a:t>Source populations</a:t>
            </a:r>
          </a:p>
          <a:p>
            <a:pPr lvl="1"/>
            <a:r>
              <a:rPr lang="en-US" sz="2200" dirty="0"/>
              <a:t>What population with the characteristics of the target population are available to you? </a:t>
            </a:r>
          </a:p>
          <a:p>
            <a:pPr lvl="2"/>
            <a:r>
              <a:rPr lang="en-US" sz="2200" dirty="0"/>
              <a:t>Geography (residents of Los Angeles county)</a:t>
            </a:r>
          </a:p>
          <a:p>
            <a:pPr lvl="2"/>
            <a:r>
              <a:rPr lang="en-US" sz="2200" dirty="0"/>
              <a:t>Temporal (e.g. recruitment period 1/1/2020 – 12/31/2023)</a:t>
            </a:r>
          </a:p>
          <a:p>
            <a:pPr lvl="2"/>
            <a:r>
              <a:rPr lang="en-US" sz="2200" dirty="0"/>
              <a:t>Availability affects generalizability and reproducibility</a:t>
            </a:r>
            <a:endParaRPr lang="en-US" sz="2200" b="1" dirty="0"/>
          </a:p>
          <a:p>
            <a:r>
              <a:rPr lang="en-US" sz="2200" b="1" dirty="0"/>
              <a:t>Intended sample</a:t>
            </a:r>
          </a:p>
          <a:p>
            <a:pPr lvl="1"/>
            <a:r>
              <a:rPr lang="en-US" sz="2200" dirty="0"/>
              <a:t>The part of the source population you will attempt to recruit; </a:t>
            </a:r>
            <a:br>
              <a:rPr lang="en-US" sz="2200" dirty="0"/>
            </a:br>
            <a:r>
              <a:rPr lang="en-US" sz="2200" dirty="0"/>
              <a:t>ideally representative of the source population</a:t>
            </a:r>
          </a:p>
          <a:p>
            <a:pPr lvl="1"/>
            <a:r>
              <a:rPr lang="en-US" sz="2200" dirty="0"/>
              <a:t>Prevalence of target characteristics</a:t>
            </a:r>
          </a:p>
          <a:p>
            <a:pPr marL="0" indent="0">
              <a:buNone/>
            </a:pPr>
            <a:endParaRPr lang="en-US" sz="2200" dirty="0"/>
          </a:p>
          <a:p>
            <a:pPr marL="0" indent="0">
              <a:buNone/>
            </a:pPr>
            <a:endParaRPr lang="en-US" sz="2200" dirty="0"/>
          </a:p>
          <a:p>
            <a:endParaRPr lang="en-US" sz="2200" dirty="0"/>
          </a:p>
          <a:p>
            <a:pPr marL="0" indent="0">
              <a:buNone/>
            </a:pPr>
            <a:endParaRPr lang="en-US" sz="2200" dirty="0"/>
          </a:p>
          <a:p>
            <a:pPr marL="0" indent="0">
              <a:buNone/>
            </a:pPr>
            <a:endParaRPr lang="en-US" sz="2200" dirty="0"/>
          </a:p>
        </p:txBody>
      </p:sp>
      <p:sp>
        <p:nvSpPr>
          <p:cNvPr id="4" name="Slide Number Placeholder 3"/>
          <p:cNvSpPr>
            <a:spLocks noGrp="1"/>
          </p:cNvSpPr>
          <p:nvPr>
            <p:ph type="sldNum" sz="quarter" idx="12"/>
          </p:nvPr>
        </p:nvSpPr>
        <p:spPr/>
        <p:txBody>
          <a:bodyPr/>
          <a:lstStyle/>
          <a:p>
            <a:fld id="{F6F8042C-985E-034B-BB41-2A1F3109AE7A}" type="slidenum">
              <a:rPr lang="en-US" smtClean="0"/>
              <a:t>37</a:t>
            </a:fld>
            <a:endParaRPr lang="en-US"/>
          </a:p>
        </p:txBody>
      </p:sp>
    </p:spTree>
    <p:extLst>
      <p:ext uri="{BB962C8B-B14F-4D97-AF65-F5344CB8AC3E}">
        <p14:creationId xmlns:p14="http://schemas.microsoft.com/office/powerpoint/2010/main" val="34825812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4762" y="0"/>
            <a:ext cx="7987906" cy="1250066"/>
          </a:xfrm>
          <a:noFill/>
        </p:spPr>
        <p:txBody>
          <a:bodyPr>
            <a:noAutofit/>
          </a:bodyPr>
          <a:lstStyle/>
          <a:p>
            <a:r>
              <a:rPr lang="en-US" sz="4000" dirty="0"/>
              <a:t>Operationalizing the general concepts in your research question</a:t>
            </a:r>
          </a:p>
        </p:txBody>
      </p:sp>
      <p:sp>
        <p:nvSpPr>
          <p:cNvPr id="3" name="Content Placeholder 2"/>
          <p:cNvSpPr>
            <a:spLocks noGrp="1"/>
          </p:cNvSpPr>
          <p:nvPr>
            <p:ph idx="1"/>
          </p:nvPr>
        </p:nvSpPr>
        <p:spPr>
          <a:xfrm>
            <a:off x="484762" y="1250066"/>
            <a:ext cx="8229600" cy="5610597"/>
          </a:xfrm>
        </p:spPr>
        <p:txBody>
          <a:bodyPr>
            <a:noAutofit/>
          </a:bodyPr>
          <a:lstStyle/>
          <a:p>
            <a:r>
              <a:rPr lang="en-US" sz="2400" dirty="0">
                <a:solidFill>
                  <a:srgbClr val="C00000"/>
                </a:solidFill>
              </a:rPr>
              <a:t>Research Question: Does elevated systolic blood pressure (BP) increase risk of dementia in elderly persons?</a:t>
            </a:r>
          </a:p>
          <a:p>
            <a:r>
              <a:rPr lang="en-US" sz="2400" b="1" dirty="0"/>
              <a:t>Population:</a:t>
            </a:r>
            <a:r>
              <a:rPr lang="en-US" sz="2400" dirty="0"/>
              <a:t> Elderly persons</a:t>
            </a:r>
            <a:br>
              <a:rPr lang="en-US" sz="2400" dirty="0"/>
            </a:br>
            <a:r>
              <a:rPr lang="en-US" sz="2400" dirty="0"/>
              <a:t>Operationalize (who we will sample from): persons aged&gt;70 without dementia (at baseline)</a:t>
            </a:r>
          </a:p>
          <a:p>
            <a:r>
              <a:rPr lang="en-US" sz="2400" b="1" dirty="0"/>
              <a:t>Intervention/exposure:</a:t>
            </a:r>
            <a:r>
              <a:rPr lang="en-US" sz="2400" dirty="0"/>
              <a:t> Systolic BP level</a:t>
            </a:r>
            <a:br>
              <a:rPr lang="en-US" sz="2400" dirty="0"/>
            </a:br>
            <a:r>
              <a:rPr lang="en-US" sz="2400" dirty="0"/>
              <a:t>Operationalize: Average systolic BP&gt;120 in prior 1 year</a:t>
            </a:r>
          </a:p>
          <a:p>
            <a:r>
              <a:rPr lang="en-US" sz="2400" b="1" dirty="0"/>
              <a:t>Comparator (and exposed) groups: </a:t>
            </a:r>
            <a:r>
              <a:rPr lang="en-US" sz="2400" dirty="0"/>
              <a:t>Persons age&gt;70 without dementia at baseline, without and with average systolic BP&gt;120 in the prior year</a:t>
            </a:r>
          </a:p>
          <a:p>
            <a:r>
              <a:rPr lang="en-US" sz="2400" b="1" dirty="0"/>
              <a:t>Outcome:</a:t>
            </a:r>
            <a:r>
              <a:rPr lang="en-US" sz="2400" dirty="0"/>
              <a:t> Dementia</a:t>
            </a:r>
            <a:br>
              <a:rPr lang="en-US" sz="2400" dirty="0"/>
            </a:br>
            <a:r>
              <a:rPr lang="en-US" sz="2400" dirty="0"/>
              <a:t>Operationalize: new diagnosis of dementia </a:t>
            </a:r>
          </a:p>
          <a:p>
            <a:r>
              <a:rPr lang="en-US" sz="2400" b="1" dirty="0"/>
              <a:t>Time</a:t>
            </a:r>
            <a:r>
              <a:rPr lang="en-US" sz="2400" dirty="0"/>
              <a:t>: over 5 years of follow-up (time)</a:t>
            </a:r>
          </a:p>
        </p:txBody>
      </p:sp>
      <p:sp>
        <p:nvSpPr>
          <p:cNvPr id="4" name="Slide Number Placeholder 3"/>
          <p:cNvSpPr>
            <a:spLocks noGrp="1"/>
          </p:cNvSpPr>
          <p:nvPr>
            <p:ph type="sldNum" sz="quarter" idx="12"/>
          </p:nvPr>
        </p:nvSpPr>
        <p:spPr/>
        <p:txBody>
          <a:bodyPr/>
          <a:lstStyle/>
          <a:p>
            <a:fld id="{F6F8042C-985E-034B-BB41-2A1F3109AE7A}" type="slidenum">
              <a:rPr lang="en-US" smtClean="0"/>
              <a:t>38</a:t>
            </a:fld>
            <a:endParaRPr lang="en-US"/>
          </a:p>
        </p:txBody>
      </p:sp>
    </p:spTree>
    <p:extLst>
      <p:ext uri="{BB962C8B-B14F-4D97-AF65-F5344CB8AC3E}">
        <p14:creationId xmlns:p14="http://schemas.microsoft.com/office/powerpoint/2010/main" val="23562341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762" y="1268393"/>
            <a:ext cx="8229600" cy="5220330"/>
          </a:xfrm>
        </p:spPr>
        <p:txBody>
          <a:bodyPr>
            <a:noAutofit/>
          </a:bodyPr>
          <a:lstStyle/>
          <a:p>
            <a:pPr marL="0" indent="0">
              <a:spcBef>
                <a:spcPts val="300"/>
              </a:spcBef>
              <a:buNone/>
            </a:pPr>
            <a:r>
              <a:rPr lang="en-US" sz="1800" dirty="0"/>
              <a:t>An objective framework for making scientific conclusions about a sample of data</a:t>
            </a:r>
            <a:endParaRPr lang="en-US" sz="1800" b="1" dirty="0">
              <a:cs typeface="Arial"/>
            </a:endParaRPr>
          </a:p>
          <a:p>
            <a:pPr>
              <a:spcBef>
                <a:spcPts val="300"/>
              </a:spcBef>
            </a:pPr>
            <a:r>
              <a:rPr lang="en-US" sz="1800" b="1" dirty="0">
                <a:cs typeface="Arial"/>
              </a:rPr>
              <a:t>Research question:</a:t>
            </a:r>
            <a:r>
              <a:rPr lang="en-US" sz="1800" dirty="0">
                <a:cs typeface="Arial"/>
              </a:rPr>
              <a:t> What is to be described by a given research project and what relationships may be established?  </a:t>
            </a:r>
            <a:br>
              <a:rPr lang="en-US" sz="1800" dirty="0">
                <a:cs typeface="Arial"/>
              </a:rPr>
            </a:br>
            <a:r>
              <a:rPr lang="en-US" sz="1800" dirty="0">
                <a:solidFill>
                  <a:srgbClr val="C00000"/>
                </a:solidFill>
              </a:rPr>
              <a:t>Does elevated systolic blood pressure (BP) increase risk of dementia in elderly persons?</a:t>
            </a:r>
          </a:p>
          <a:p>
            <a:pPr>
              <a:spcBef>
                <a:spcPts val="300"/>
              </a:spcBef>
            </a:pPr>
            <a:endParaRPr lang="en-US" sz="1000" dirty="0"/>
          </a:p>
          <a:p>
            <a:pPr>
              <a:spcBef>
                <a:spcPts val="300"/>
              </a:spcBef>
            </a:pPr>
            <a:r>
              <a:rPr lang="en-US" sz="1800" b="1" dirty="0"/>
              <a:t>Statistical question</a:t>
            </a:r>
            <a:r>
              <a:rPr lang="en-US" sz="1800" dirty="0"/>
              <a:t>: Among persons aged&gt;70 without dementia (</a:t>
            </a:r>
            <a:r>
              <a:rPr lang="en-US" sz="1800" dirty="0">
                <a:solidFill>
                  <a:srgbClr val="800000"/>
                </a:solidFill>
              </a:rPr>
              <a:t>population</a:t>
            </a:r>
            <a:r>
              <a:rPr lang="en-US" sz="1800" dirty="0"/>
              <a:t>), does the 5-year (</a:t>
            </a:r>
            <a:r>
              <a:rPr lang="en-US" sz="1800" dirty="0">
                <a:solidFill>
                  <a:srgbClr val="800000"/>
                </a:solidFill>
              </a:rPr>
              <a:t>time</a:t>
            </a:r>
            <a:r>
              <a:rPr lang="en-US" sz="1800" dirty="0"/>
              <a:t>) incidence rate of dementia (</a:t>
            </a:r>
            <a:r>
              <a:rPr lang="en-US" sz="1800" dirty="0">
                <a:solidFill>
                  <a:srgbClr val="800000"/>
                </a:solidFill>
              </a:rPr>
              <a:t>outcome</a:t>
            </a:r>
            <a:r>
              <a:rPr lang="en-US" sz="1800" dirty="0"/>
              <a:t>: new dementia diagnosis) differ in those who did and did not have an average systolic BP&gt;120 in the prior year (</a:t>
            </a:r>
            <a:r>
              <a:rPr lang="en-US" sz="1800" dirty="0">
                <a:solidFill>
                  <a:srgbClr val="800000"/>
                </a:solidFill>
              </a:rPr>
              <a:t>exposure/intervention and comparator</a:t>
            </a:r>
            <a:r>
              <a:rPr lang="en-US" sz="1800" dirty="0"/>
              <a:t>)? </a:t>
            </a:r>
          </a:p>
          <a:p>
            <a:pPr>
              <a:spcBef>
                <a:spcPts val="300"/>
              </a:spcBef>
            </a:pPr>
            <a:endParaRPr lang="en-US" sz="900" dirty="0"/>
          </a:p>
          <a:p>
            <a:pPr>
              <a:spcBef>
                <a:spcPts val="300"/>
              </a:spcBef>
            </a:pPr>
            <a:r>
              <a:rPr lang="en-US" sz="1800" b="1" dirty="0">
                <a:cs typeface="Arial"/>
              </a:rPr>
              <a:t>Hypothesis</a:t>
            </a:r>
            <a:r>
              <a:rPr lang="en-US" sz="1800" dirty="0">
                <a:cs typeface="Arial"/>
              </a:rPr>
              <a:t>: A re-statement of the statistical question in a testable format, </a:t>
            </a:r>
            <a:br>
              <a:rPr lang="en-US" sz="1800" dirty="0">
                <a:cs typeface="Arial"/>
              </a:rPr>
            </a:br>
            <a:r>
              <a:rPr lang="en-US" sz="1800" dirty="0">
                <a:cs typeface="Arial"/>
              </a:rPr>
              <a:t>stating the relationship between measured variables – stated in “null” (H0: no relationship) and “alternative” (H1: the relationship we are interested in) formats</a:t>
            </a:r>
          </a:p>
          <a:p>
            <a:pPr marL="233363" indent="0">
              <a:spcBef>
                <a:spcPts val="300"/>
              </a:spcBef>
              <a:buNone/>
            </a:pPr>
            <a:r>
              <a:rPr lang="en-US" sz="1800" dirty="0">
                <a:solidFill>
                  <a:srgbClr val="C00000"/>
                </a:solidFill>
                <a:cs typeface="Arial"/>
              </a:rPr>
              <a:t>H0: In persons aged &gt;70 without dementia at baseline, the 5-year incidence of dementia </a:t>
            </a:r>
            <a:r>
              <a:rPr lang="en-US" sz="1800" u="sng" dirty="0">
                <a:solidFill>
                  <a:srgbClr val="C00000"/>
                </a:solidFill>
                <a:cs typeface="Arial"/>
              </a:rPr>
              <a:t>will be the same</a:t>
            </a:r>
            <a:r>
              <a:rPr lang="en-US" sz="1800" dirty="0">
                <a:solidFill>
                  <a:srgbClr val="C00000"/>
                </a:solidFill>
                <a:cs typeface="Arial"/>
              </a:rPr>
              <a:t> in those with average systolic BP in the prior year of &gt;120 compared to those with average systolic BP in the prior year of ≤120</a:t>
            </a:r>
          </a:p>
          <a:p>
            <a:pPr marL="233363" indent="0">
              <a:spcBef>
                <a:spcPts val="300"/>
              </a:spcBef>
              <a:buNone/>
            </a:pPr>
            <a:r>
              <a:rPr lang="en-US" sz="1800" dirty="0">
                <a:solidFill>
                  <a:srgbClr val="C00000"/>
                </a:solidFill>
                <a:cs typeface="Arial"/>
              </a:rPr>
              <a:t>H1: In persons aged &gt;70 without dementia at baseline, the 5-year incidence of dementia </a:t>
            </a:r>
            <a:r>
              <a:rPr lang="en-US" sz="1800" u="sng" dirty="0">
                <a:solidFill>
                  <a:srgbClr val="C00000"/>
                </a:solidFill>
                <a:cs typeface="Arial"/>
              </a:rPr>
              <a:t>will be higher</a:t>
            </a:r>
            <a:r>
              <a:rPr lang="en-US" sz="1800" dirty="0">
                <a:solidFill>
                  <a:srgbClr val="C00000"/>
                </a:solidFill>
                <a:cs typeface="Arial"/>
              </a:rPr>
              <a:t> in those with average systolic BP in the prior year of &gt;120 compared to those with average systolic BP in the prior year of ≤120</a:t>
            </a:r>
          </a:p>
          <a:p>
            <a:pPr marL="233363" indent="0">
              <a:spcBef>
                <a:spcPts val="300"/>
              </a:spcBef>
              <a:buNone/>
            </a:pPr>
            <a:br>
              <a:rPr lang="en-US" sz="1600" dirty="0">
                <a:solidFill>
                  <a:srgbClr val="C00000"/>
                </a:solidFill>
                <a:cs typeface="Arial"/>
              </a:rPr>
            </a:br>
            <a:endParaRPr lang="en-US" sz="1600" b="1" dirty="0">
              <a:solidFill>
                <a:srgbClr val="C00000"/>
              </a:solidFill>
            </a:endParaRPr>
          </a:p>
          <a:p>
            <a:pPr>
              <a:spcBef>
                <a:spcPts val="300"/>
              </a:spcBef>
            </a:pPr>
            <a:endParaRPr lang="en-US" sz="2000" dirty="0"/>
          </a:p>
        </p:txBody>
      </p:sp>
      <p:sp>
        <p:nvSpPr>
          <p:cNvPr id="5" name="Title 1"/>
          <p:cNvSpPr txBox="1">
            <a:spLocks/>
          </p:cNvSpPr>
          <p:nvPr/>
        </p:nvSpPr>
        <p:spPr>
          <a:xfrm>
            <a:off x="484762" y="0"/>
            <a:ext cx="7987906" cy="1250066"/>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tx1"/>
                </a:solidFill>
                <a:latin typeface="+mj-lt"/>
                <a:ea typeface="+mj-ea"/>
                <a:cs typeface="Arial" panose="020B0604020202020204" pitchFamily="34" charset="0"/>
              </a:defRPr>
            </a:lvl1pPr>
          </a:lstStyle>
          <a:p>
            <a:r>
              <a:rPr lang="en-US" sz="4000" dirty="0"/>
              <a:t>Research question</a:t>
            </a:r>
            <a:r>
              <a:rPr lang="en-US" sz="4000" dirty="0">
                <a:sym typeface="Wingdings" panose="05000000000000000000" pitchFamily="2" charset="2"/>
              </a:rPr>
              <a:t> </a:t>
            </a:r>
            <a:br>
              <a:rPr lang="en-US" sz="4000" dirty="0">
                <a:sym typeface="Wingdings" panose="05000000000000000000" pitchFamily="2" charset="2"/>
              </a:rPr>
            </a:br>
            <a:r>
              <a:rPr lang="en-US" sz="4000" dirty="0">
                <a:sym typeface="Wingdings" panose="05000000000000000000" pitchFamily="2" charset="2"/>
              </a:rPr>
              <a:t>Statistical question  Hypothesis</a:t>
            </a:r>
            <a:endParaRPr lang="en-US" sz="4000" dirty="0"/>
          </a:p>
        </p:txBody>
      </p:sp>
      <p:sp>
        <p:nvSpPr>
          <p:cNvPr id="2" name="Slide Number Placeholder 1"/>
          <p:cNvSpPr>
            <a:spLocks noGrp="1"/>
          </p:cNvSpPr>
          <p:nvPr>
            <p:ph type="sldNum" sz="quarter" idx="12"/>
          </p:nvPr>
        </p:nvSpPr>
        <p:spPr/>
        <p:txBody>
          <a:bodyPr/>
          <a:lstStyle/>
          <a:p>
            <a:fld id="{F6F8042C-985E-034B-BB41-2A1F3109AE7A}" type="slidenum">
              <a:rPr lang="en-US" smtClean="0"/>
              <a:t>39</a:t>
            </a:fld>
            <a:endParaRPr lang="en-US"/>
          </a:p>
        </p:txBody>
      </p:sp>
    </p:spTree>
    <p:extLst>
      <p:ext uri="{BB962C8B-B14F-4D97-AF65-F5344CB8AC3E}">
        <p14:creationId xmlns:p14="http://schemas.microsoft.com/office/powerpoint/2010/main" val="2126120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scientific method</a:t>
            </a:r>
          </a:p>
        </p:txBody>
      </p:sp>
      <p:sp>
        <p:nvSpPr>
          <p:cNvPr id="3" name="Content Placeholder 2"/>
          <p:cNvSpPr>
            <a:spLocks noGrp="1"/>
          </p:cNvSpPr>
          <p:nvPr>
            <p:ph idx="1"/>
          </p:nvPr>
        </p:nvSpPr>
        <p:spPr/>
        <p:txBody>
          <a:bodyPr/>
          <a:lstStyle/>
          <a:p>
            <a:r>
              <a:rPr lang="en-US" dirty="0"/>
              <a:t>Start with a scientific question</a:t>
            </a:r>
          </a:p>
          <a:p>
            <a:r>
              <a:rPr lang="en-US" dirty="0"/>
              <a:t>Form a hypothesis</a:t>
            </a:r>
          </a:p>
          <a:p>
            <a:r>
              <a:rPr lang="en-US" dirty="0"/>
              <a:t>Design an appropriate study</a:t>
            </a:r>
          </a:p>
          <a:p>
            <a:r>
              <a:rPr lang="en-US" dirty="0"/>
              <a:t>Make measurements/collect data</a:t>
            </a:r>
          </a:p>
          <a:p>
            <a:r>
              <a:rPr lang="en-US" dirty="0"/>
              <a:t>Analyze the data</a:t>
            </a:r>
          </a:p>
          <a:p>
            <a:r>
              <a:rPr lang="en-US" dirty="0"/>
              <a:t>Make conclusions</a:t>
            </a:r>
          </a:p>
          <a:p>
            <a:r>
              <a:rPr lang="en-US" dirty="0"/>
              <a:t>Communicate the results</a:t>
            </a:r>
          </a:p>
        </p:txBody>
      </p:sp>
      <p:sp>
        <p:nvSpPr>
          <p:cNvPr id="4" name="Slide Number Placeholder 3"/>
          <p:cNvSpPr>
            <a:spLocks noGrp="1"/>
          </p:cNvSpPr>
          <p:nvPr>
            <p:ph type="sldNum" sz="quarter" idx="12"/>
          </p:nvPr>
        </p:nvSpPr>
        <p:spPr/>
        <p:txBody>
          <a:bodyPr/>
          <a:lstStyle/>
          <a:p>
            <a:fld id="{F6F8042C-985E-034B-BB41-2A1F3109AE7A}" type="slidenum">
              <a:rPr lang="en-US" smtClean="0"/>
              <a:t>4</a:t>
            </a:fld>
            <a:endParaRPr lang="en-US"/>
          </a:p>
        </p:txBody>
      </p:sp>
      <p:pic>
        <p:nvPicPr>
          <p:cNvPr id="1030" name="Picture 6" descr="https://png2.kisspng.com/sh/23ae7aeb758627c2c528d34c872cec25/L0KzQYm3VsA2N5JxkJH0aYP2gLBuTgF2baR5gdH3LX3kgry0gB9ueKZ5feQ2aXPyfsS0kgVme6Vuh9C2aXPyfn68gsE4PGgAedRrY0DoRnA6WMc0OWo6SKMAMki1RYO6UcQ4Pmo2RuJ3Zx==/kisspng-question-mark-computer-icons-question-icon-5b17479abbc0e6.387319501528252314769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57950" y="413951"/>
            <a:ext cx="1606686" cy="1768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16905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19" y="99662"/>
            <a:ext cx="8854633" cy="1325563"/>
          </a:xfrm>
        </p:spPr>
        <p:txBody>
          <a:bodyPr>
            <a:normAutofit/>
          </a:bodyPr>
          <a:lstStyle/>
          <a:p>
            <a:r>
              <a:rPr lang="en-US" sz="4000" dirty="0"/>
              <a:t>Recap: how to develop a research question</a:t>
            </a:r>
          </a:p>
        </p:txBody>
      </p:sp>
      <p:sp>
        <p:nvSpPr>
          <p:cNvPr id="3" name="Content Placeholder 2"/>
          <p:cNvSpPr>
            <a:spLocks noGrp="1"/>
          </p:cNvSpPr>
          <p:nvPr>
            <p:ph idx="1"/>
          </p:nvPr>
        </p:nvSpPr>
        <p:spPr>
          <a:xfrm>
            <a:off x="628650" y="1458410"/>
            <a:ext cx="7886700" cy="4718553"/>
          </a:xfrm>
        </p:spPr>
        <p:txBody>
          <a:bodyPr/>
          <a:lstStyle/>
          <a:p>
            <a:r>
              <a:rPr lang="en-US" dirty="0"/>
              <a:t>Review the </a:t>
            </a:r>
            <a:r>
              <a:rPr lang="en-US" u="sng" dirty="0"/>
              <a:t>scientific method</a:t>
            </a:r>
          </a:p>
          <a:p>
            <a:r>
              <a:rPr lang="en-US" dirty="0"/>
              <a:t>Understand how to formulate a </a:t>
            </a:r>
            <a:r>
              <a:rPr lang="en-US" u="sng" dirty="0"/>
              <a:t>research question</a:t>
            </a:r>
          </a:p>
          <a:p>
            <a:pPr lvl="1"/>
            <a:r>
              <a:rPr lang="en-US" dirty="0"/>
              <a:t>What makes a well-specified research question?</a:t>
            </a:r>
          </a:p>
          <a:p>
            <a:r>
              <a:rPr lang="en-US" dirty="0"/>
              <a:t>What’s an appropriate/feasible </a:t>
            </a:r>
            <a:r>
              <a:rPr lang="en-US" u="sng" dirty="0"/>
              <a:t>study design </a:t>
            </a:r>
            <a:r>
              <a:rPr lang="en-US" dirty="0"/>
              <a:t>to address the question?</a:t>
            </a:r>
          </a:p>
          <a:p>
            <a:pPr lvl="1"/>
            <a:r>
              <a:rPr lang="en-US" dirty="0"/>
              <a:t>A broad research question can be addressed by many different study designs!</a:t>
            </a:r>
          </a:p>
          <a:p>
            <a:pPr marL="0" indent="0">
              <a:buNone/>
            </a:pPr>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40</a:t>
            </a:fld>
            <a:endParaRPr lang="en-US"/>
          </a:p>
        </p:txBody>
      </p:sp>
    </p:spTree>
    <p:extLst>
      <p:ext uri="{BB962C8B-B14F-4D97-AF65-F5344CB8AC3E}">
        <p14:creationId xmlns:p14="http://schemas.microsoft.com/office/powerpoint/2010/main" val="19803895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63BEC-233A-4B52-AEB5-5F9CE21DDFC5}"/>
              </a:ext>
            </a:extLst>
          </p:cNvPr>
          <p:cNvSpPr>
            <a:spLocks noGrp="1"/>
          </p:cNvSpPr>
          <p:nvPr>
            <p:ph type="title"/>
          </p:nvPr>
        </p:nvSpPr>
        <p:spPr/>
        <p:txBody>
          <a:bodyPr/>
          <a:lstStyle/>
          <a:p>
            <a:r>
              <a:rPr lang="en-US" dirty="0"/>
              <a:t>Activity time!</a:t>
            </a:r>
          </a:p>
        </p:txBody>
      </p:sp>
      <p:sp>
        <p:nvSpPr>
          <p:cNvPr id="4" name="Slide Number Placeholder 3">
            <a:extLst>
              <a:ext uri="{FF2B5EF4-FFF2-40B4-BE49-F238E27FC236}">
                <a16:creationId xmlns:a16="http://schemas.microsoft.com/office/drawing/2014/main" id="{06CEF7D4-7EFC-4020-B1B0-DB2AA8498F31}"/>
              </a:ext>
            </a:extLst>
          </p:cNvPr>
          <p:cNvSpPr>
            <a:spLocks noGrp="1"/>
          </p:cNvSpPr>
          <p:nvPr>
            <p:ph type="sldNum" sz="quarter" idx="12"/>
          </p:nvPr>
        </p:nvSpPr>
        <p:spPr/>
        <p:txBody>
          <a:bodyPr/>
          <a:lstStyle/>
          <a:p>
            <a:fld id="{F6F8042C-985E-034B-BB41-2A1F3109AE7A}" type="slidenum">
              <a:rPr lang="en-US" smtClean="0"/>
              <a:t>41</a:t>
            </a:fld>
            <a:endParaRPr lang="en-US"/>
          </a:p>
        </p:txBody>
      </p:sp>
      <p:pic>
        <p:nvPicPr>
          <p:cNvPr id="6" name="Picture 2" descr="How to Start a Group Discussion: Starting Lines, Topics - Leverage Edu">
            <a:extLst>
              <a:ext uri="{FF2B5EF4-FFF2-40B4-BE49-F238E27FC236}">
                <a16:creationId xmlns:a16="http://schemas.microsoft.com/office/drawing/2014/main" id="{451973B8-EEB6-4A7F-A01C-312374F874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6926" y="1579127"/>
            <a:ext cx="7427934" cy="46424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68243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4FB22-0A14-4AAD-9AFC-22DEE95A3D42}"/>
              </a:ext>
            </a:extLst>
          </p:cNvPr>
          <p:cNvSpPr>
            <a:spLocks noGrp="1"/>
          </p:cNvSpPr>
          <p:nvPr>
            <p:ph type="title"/>
          </p:nvPr>
        </p:nvSpPr>
        <p:spPr>
          <a:xfrm>
            <a:off x="628650" y="18285"/>
            <a:ext cx="7886700" cy="1325563"/>
          </a:xfrm>
        </p:spPr>
        <p:txBody>
          <a:bodyPr/>
          <a:lstStyle/>
          <a:p>
            <a:r>
              <a:rPr lang="en-US" dirty="0"/>
              <a:t>Background for discussion topic</a:t>
            </a:r>
          </a:p>
        </p:txBody>
      </p:sp>
      <p:sp>
        <p:nvSpPr>
          <p:cNvPr id="3" name="Content Placeholder 2">
            <a:extLst>
              <a:ext uri="{FF2B5EF4-FFF2-40B4-BE49-F238E27FC236}">
                <a16:creationId xmlns:a16="http://schemas.microsoft.com/office/drawing/2014/main" id="{2F4BAF64-F87A-4212-832C-A2B70E75726F}"/>
              </a:ext>
            </a:extLst>
          </p:cNvPr>
          <p:cNvSpPr>
            <a:spLocks noGrp="1"/>
          </p:cNvSpPr>
          <p:nvPr>
            <p:ph idx="1"/>
          </p:nvPr>
        </p:nvSpPr>
        <p:spPr>
          <a:xfrm>
            <a:off x="628650" y="1210792"/>
            <a:ext cx="7886700" cy="4966171"/>
          </a:xfrm>
        </p:spPr>
        <p:txBody>
          <a:bodyPr/>
          <a:lstStyle/>
          <a:p>
            <a:r>
              <a:rPr lang="en-US" dirty="0"/>
              <a:t>I’ve spent my sabbatical learning/thinking about </a:t>
            </a:r>
            <a:br>
              <a:rPr lang="en-US" dirty="0"/>
            </a:br>
            <a:r>
              <a:rPr lang="en-US" dirty="0"/>
              <a:t>climate change and health</a:t>
            </a:r>
          </a:p>
        </p:txBody>
      </p:sp>
      <p:sp>
        <p:nvSpPr>
          <p:cNvPr id="4" name="Slide Number Placeholder 3">
            <a:extLst>
              <a:ext uri="{FF2B5EF4-FFF2-40B4-BE49-F238E27FC236}">
                <a16:creationId xmlns:a16="http://schemas.microsoft.com/office/drawing/2014/main" id="{F4E5891F-CA32-413D-ACBF-FE55B2AFD639}"/>
              </a:ext>
            </a:extLst>
          </p:cNvPr>
          <p:cNvSpPr>
            <a:spLocks noGrp="1"/>
          </p:cNvSpPr>
          <p:nvPr>
            <p:ph type="sldNum" sz="quarter" idx="12"/>
          </p:nvPr>
        </p:nvSpPr>
        <p:spPr/>
        <p:txBody>
          <a:bodyPr/>
          <a:lstStyle/>
          <a:p>
            <a:fld id="{F6F8042C-985E-034B-BB41-2A1F3109AE7A}" type="slidenum">
              <a:rPr lang="en-US" smtClean="0"/>
              <a:t>42</a:t>
            </a:fld>
            <a:endParaRPr lang="en-US"/>
          </a:p>
        </p:txBody>
      </p:sp>
      <p:pic>
        <p:nvPicPr>
          <p:cNvPr id="5" name="Picture 4">
            <a:extLst>
              <a:ext uri="{FF2B5EF4-FFF2-40B4-BE49-F238E27FC236}">
                <a16:creationId xmlns:a16="http://schemas.microsoft.com/office/drawing/2014/main" id="{25628FD4-F801-4E54-88B7-3A84E84BEB38}"/>
              </a:ext>
            </a:extLst>
          </p:cNvPr>
          <p:cNvPicPr>
            <a:picLocks noChangeAspect="1"/>
          </p:cNvPicPr>
          <p:nvPr/>
        </p:nvPicPr>
        <p:blipFill rotWithShape="1">
          <a:blip r:embed="rId2"/>
          <a:srcRect l="24022" t="27380" r="45159" b="18987"/>
          <a:stretch/>
        </p:blipFill>
        <p:spPr bwMode="auto">
          <a:xfrm>
            <a:off x="2288576" y="2222632"/>
            <a:ext cx="4222965" cy="4133719"/>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17A61C02-127F-4518-BFBA-4D4F20A91448}"/>
              </a:ext>
            </a:extLst>
          </p:cNvPr>
          <p:cNvSpPr txBox="1"/>
          <p:nvPr/>
        </p:nvSpPr>
        <p:spPr>
          <a:xfrm>
            <a:off x="2457473" y="6613754"/>
            <a:ext cx="4229054" cy="215444"/>
          </a:xfrm>
          <a:prstGeom prst="rect">
            <a:avLst/>
          </a:prstGeom>
          <a:noFill/>
        </p:spPr>
        <p:txBody>
          <a:bodyPr wrap="square">
            <a:spAutoFit/>
          </a:bodyPr>
          <a:lstStyle/>
          <a:p>
            <a:r>
              <a:rPr lang="en-US" sz="800" dirty="0"/>
              <a:t>https://www.newyorker.com/cartoons/daily-cartoon/friday-september-17th-climate-straws</a:t>
            </a:r>
          </a:p>
        </p:txBody>
      </p:sp>
    </p:spTree>
    <p:extLst>
      <p:ext uri="{BB962C8B-B14F-4D97-AF65-F5344CB8AC3E}">
        <p14:creationId xmlns:p14="http://schemas.microsoft.com/office/powerpoint/2010/main" val="29085214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A8DA76C1-3DEE-42B0-BD69-CBCDA527A2AB}"/>
              </a:ext>
            </a:extLst>
          </p:cNvPr>
          <p:cNvGrpSpPr/>
          <p:nvPr/>
        </p:nvGrpSpPr>
        <p:grpSpPr>
          <a:xfrm>
            <a:off x="1368860" y="0"/>
            <a:ext cx="6347921" cy="6677526"/>
            <a:chOff x="5659935" y="936254"/>
            <a:chExt cx="3860665" cy="4004785"/>
          </a:xfrm>
        </p:grpSpPr>
        <p:pic>
          <p:nvPicPr>
            <p:cNvPr id="5" name="Picture 4">
              <a:extLst>
                <a:ext uri="{FF2B5EF4-FFF2-40B4-BE49-F238E27FC236}">
                  <a16:creationId xmlns:a16="http://schemas.microsoft.com/office/drawing/2014/main" id="{F0EB1505-F0C1-42A2-ACB1-6005ACB9F987}"/>
                </a:ext>
              </a:extLst>
            </p:cNvPr>
            <p:cNvPicPr/>
            <p:nvPr/>
          </p:nvPicPr>
          <p:blipFill rotWithShape="1">
            <a:blip r:embed="rId2"/>
            <a:srcRect l="4096" t="2309" r="59280" b="95358"/>
            <a:stretch/>
          </p:blipFill>
          <p:spPr bwMode="auto">
            <a:xfrm>
              <a:off x="5659935" y="936254"/>
              <a:ext cx="3860665" cy="138333"/>
            </a:xfrm>
            <a:prstGeom prst="rect">
              <a:avLst/>
            </a:prstGeom>
            <a:ln>
              <a:noFill/>
            </a:ln>
            <a:extLst>
              <a:ext uri="{53640926-AAD7-44D8-BBD7-CCE9431645EC}">
                <a14:shadowObscured xmlns:a14="http://schemas.microsoft.com/office/drawing/2010/main"/>
              </a:ext>
            </a:extLst>
          </p:spPr>
        </p:pic>
        <p:pic>
          <p:nvPicPr>
            <p:cNvPr id="6" name="Picture 5">
              <a:extLst>
                <a:ext uri="{FF2B5EF4-FFF2-40B4-BE49-F238E27FC236}">
                  <a16:creationId xmlns:a16="http://schemas.microsoft.com/office/drawing/2014/main" id="{880DC2E3-AE02-4CA3-84A0-79508088FEA1}"/>
                </a:ext>
              </a:extLst>
            </p:cNvPr>
            <p:cNvPicPr/>
            <p:nvPr/>
          </p:nvPicPr>
          <p:blipFill rotWithShape="1">
            <a:blip r:embed="rId2"/>
            <a:srcRect l="24133" t="4642" r="39244" b="30153"/>
            <a:stretch/>
          </p:blipFill>
          <p:spPr bwMode="auto">
            <a:xfrm>
              <a:off x="5659935" y="1074587"/>
              <a:ext cx="3860665" cy="3866452"/>
            </a:xfrm>
            <a:prstGeom prst="rect">
              <a:avLst/>
            </a:prstGeom>
            <a:ln>
              <a:noFill/>
            </a:ln>
            <a:extLst>
              <a:ext uri="{53640926-AAD7-44D8-BBD7-CCE9431645EC}">
                <a14:shadowObscured xmlns:a14="http://schemas.microsoft.com/office/drawing/2010/main"/>
              </a:ext>
            </a:extLst>
          </p:spPr>
        </p:pic>
      </p:grpSp>
    </p:spTree>
    <p:extLst>
      <p:ext uri="{BB962C8B-B14F-4D97-AF65-F5344CB8AC3E}">
        <p14:creationId xmlns:p14="http://schemas.microsoft.com/office/powerpoint/2010/main" val="4655529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John Doerr, the venture capitalist who invested in tech companies such as Slack, Google and Amazon, on the Stanford campus.">
            <a:extLst>
              <a:ext uri="{FF2B5EF4-FFF2-40B4-BE49-F238E27FC236}">
                <a16:creationId xmlns:a16="http://schemas.microsoft.com/office/drawing/2014/main" id="{30DB778A-2D51-4D33-B684-A5305790BA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7222" b="31154"/>
          <a:stretch/>
        </p:blipFill>
        <p:spPr bwMode="auto">
          <a:xfrm>
            <a:off x="3173278" y="1936533"/>
            <a:ext cx="2642135" cy="16496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906C85FB-9C74-4344-A310-16297425A675}"/>
              </a:ext>
            </a:extLst>
          </p:cNvPr>
          <p:cNvPicPr>
            <a:picLocks noChangeAspect="1"/>
          </p:cNvPicPr>
          <p:nvPr/>
        </p:nvPicPr>
        <p:blipFill rotWithShape="1">
          <a:blip r:embed="rId3"/>
          <a:srcRect l="33542" t="10948" r="30313" b="65768"/>
          <a:stretch/>
        </p:blipFill>
        <p:spPr>
          <a:xfrm>
            <a:off x="2861210" y="3629025"/>
            <a:ext cx="3916879" cy="1419225"/>
          </a:xfrm>
          <a:prstGeom prst="rect">
            <a:avLst/>
          </a:prstGeom>
        </p:spPr>
      </p:pic>
      <p:pic>
        <p:nvPicPr>
          <p:cNvPr id="8" name="Picture 7">
            <a:extLst>
              <a:ext uri="{FF2B5EF4-FFF2-40B4-BE49-F238E27FC236}">
                <a16:creationId xmlns:a16="http://schemas.microsoft.com/office/drawing/2014/main" id="{58E81E48-A799-425B-A397-6EF776B58BD9}"/>
              </a:ext>
            </a:extLst>
          </p:cNvPr>
          <p:cNvPicPr>
            <a:picLocks noChangeAspect="1"/>
          </p:cNvPicPr>
          <p:nvPr/>
        </p:nvPicPr>
        <p:blipFill rotWithShape="1">
          <a:blip r:embed="rId3"/>
          <a:srcRect l="33542" t="59234" r="30313" b="27014"/>
          <a:stretch/>
        </p:blipFill>
        <p:spPr>
          <a:xfrm>
            <a:off x="2861209" y="5091113"/>
            <a:ext cx="3916879" cy="838200"/>
          </a:xfrm>
          <a:prstGeom prst="rect">
            <a:avLst/>
          </a:prstGeom>
        </p:spPr>
      </p:pic>
      <p:pic>
        <p:nvPicPr>
          <p:cNvPr id="9" name="Picture 8">
            <a:extLst>
              <a:ext uri="{FF2B5EF4-FFF2-40B4-BE49-F238E27FC236}">
                <a16:creationId xmlns:a16="http://schemas.microsoft.com/office/drawing/2014/main" id="{4755A2F9-E0F2-4B6A-89D7-B073D4CD93B3}"/>
              </a:ext>
            </a:extLst>
          </p:cNvPr>
          <p:cNvPicPr>
            <a:picLocks noChangeAspect="1"/>
          </p:cNvPicPr>
          <p:nvPr/>
        </p:nvPicPr>
        <p:blipFill rotWithShape="1">
          <a:blip r:embed="rId4"/>
          <a:srcRect l="33854" t="7037" r="35553" b="75000"/>
          <a:stretch/>
        </p:blipFill>
        <p:spPr>
          <a:xfrm>
            <a:off x="3095625" y="969746"/>
            <a:ext cx="2797442" cy="923925"/>
          </a:xfrm>
          <a:prstGeom prst="rect">
            <a:avLst/>
          </a:prstGeom>
        </p:spPr>
      </p:pic>
      <p:sp>
        <p:nvSpPr>
          <p:cNvPr id="10" name="Rectangle 9">
            <a:extLst>
              <a:ext uri="{FF2B5EF4-FFF2-40B4-BE49-F238E27FC236}">
                <a16:creationId xmlns:a16="http://schemas.microsoft.com/office/drawing/2014/main" id="{08D4FC65-A0AA-427C-B1C1-70CD8C5C3D56}"/>
              </a:ext>
            </a:extLst>
          </p:cNvPr>
          <p:cNvSpPr/>
          <p:nvPr/>
        </p:nvSpPr>
        <p:spPr>
          <a:xfrm>
            <a:off x="3095625" y="5091113"/>
            <a:ext cx="2924176" cy="797142"/>
          </a:xfrm>
          <a:custGeom>
            <a:avLst/>
            <a:gdLst>
              <a:gd name="connsiteX0" fmla="*/ 0 w 2924176"/>
              <a:gd name="connsiteY0" fmla="*/ 0 h 797142"/>
              <a:gd name="connsiteX1" fmla="*/ 2924176 w 2924176"/>
              <a:gd name="connsiteY1" fmla="*/ 0 h 797142"/>
              <a:gd name="connsiteX2" fmla="*/ 2924176 w 2924176"/>
              <a:gd name="connsiteY2" fmla="*/ 797142 h 797142"/>
              <a:gd name="connsiteX3" fmla="*/ 0 w 2924176"/>
              <a:gd name="connsiteY3" fmla="*/ 797142 h 797142"/>
              <a:gd name="connsiteX4" fmla="*/ 0 w 2924176"/>
              <a:gd name="connsiteY4" fmla="*/ 0 h 797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4176" h="797142" extrusionOk="0">
                <a:moveTo>
                  <a:pt x="0" y="0"/>
                </a:moveTo>
                <a:cubicBezTo>
                  <a:pt x="539300" y="-70133"/>
                  <a:pt x="2139185" y="-117777"/>
                  <a:pt x="2924176" y="0"/>
                </a:cubicBezTo>
                <a:cubicBezTo>
                  <a:pt x="2897637" y="212571"/>
                  <a:pt x="2991811" y="590774"/>
                  <a:pt x="2924176" y="797142"/>
                </a:cubicBezTo>
                <a:cubicBezTo>
                  <a:pt x="1861258" y="807982"/>
                  <a:pt x="704772" y="791854"/>
                  <a:pt x="0" y="797142"/>
                </a:cubicBezTo>
                <a:cubicBezTo>
                  <a:pt x="-2941" y="677410"/>
                  <a:pt x="-29154" y="253595"/>
                  <a:pt x="0" y="0"/>
                </a:cubicBezTo>
                <a:close/>
              </a:path>
            </a:pathLst>
          </a:custGeom>
          <a:noFill/>
          <a:ln w="38100">
            <a:solidFill>
              <a:srgbClr val="0070C0"/>
            </a:solidFill>
            <a:extLst>
              <a:ext uri="{C807C97D-BFC1-408E-A445-0C87EB9F89A2}">
                <ask:lineSketchStyleProps xmlns:ask="http://schemas.microsoft.com/office/drawing/2018/sketchyshapes" sd="3433338871">
                  <a:prstGeom prst="rect">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TextBox 12">
            <a:extLst>
              <a:ext uri="{FF2B5EF4-FFF2-40B4-BE49-F238E27FC236}">
                <a16:creationId xmlns:a16="http://schemas.microsoft.com/office/drawing/2014/main" id="{4066CC73-E458-4F1E-A4AF-BFEEECCA6587}"/>
              </a:ext>
            </a:extLst>
          </p:cNvPr>
          <p:cNvSpPr txBox="1"/>
          <p:nvPr/>
        </p:nvSpPr>
        <p:spPr>
          <a:xfrm>
            <a:off x="6429375" y="5337088"/>
            <a:ext cx="2343150" cy="369332"/>
          </a:xfrm>
          <a:prstGeom prst="rect">
            <a:avLst/>
          </a:prstGeom>
          <a:noFill/>
        </p:spPr>
        <p:txBody>
          <a:bodyPr wrap="square">
            <a:spAutoFit/>
          </a:bodyPr>
          <a:lstStyle/>
          <a:p>
            <a:r>
              <a:rPr lang="en-US" sz="900" dirty="0"/>
              <a:t>https://www.nytimes.com/2022/05/04/climate/john-doerr-stanford-climate.html</a:t>
            </a:r>
          </a:p>
        </p:txBody>
      </p:sp>
      <p:sp>
        <p:nvSpPr>
          <p:cNvPr id="2" name="TextBox 1">
            <a:extLst>
              <a:ext uri="{FF2B5EF4-FFF2-40B4-BE49-F238E27FC236}">
                <a16:creationId xmlns:a16="http://schemas.microsoft.com/office/drawing/2014/main" id="{63EEA697-3EF9-43C6-AC68-2C0CE12A1FE3}"/>
              </a:ext>
            </a:extLst>
          </p:cNvPr>
          <p:cNvSpPr txBox="1"/>
          <p:nvPr/>
        </p:nvSpPr>
        <p:spPr>
          <a:xfrm>
            <a:off x="6689459" y="1850808"/>
            <a:ext cx="1937208" cy="2308324"/>
          </a:xfrm>
          <a:prstGeom prst="rect">
            <a:avLst/>
          </a:prstGeom>
          <a:noFill/>
        </p:spPr>
        <p:txBody>
          <a:bodyPr wrap="square" rtlCol="0">
            <a:spAutoFit/>
          </a:bodyPr>
          <a:lstStyle/>
          <a:p>
            <a:r>
              <a:rPr lang="en-US" sz="2400" dirty="0"/>
              <a:t>“Climate and sustainability is going to be the new computer science”</a:t>
            </a:r>
          </a:p>
        </p:txBody>
      </p:sp>
    </p:spTree>
    <p:extLst>
      <p:ext uri="{BB962C8B-B14F-4D97-AF65-F5344CB8AC3E}">
        <p14:creationId xmlns:p14="http://schemas.microsoft.com/office/powerpoint/2010/main" val="14757639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517E59-F35D-4F27-B4BF-86117F04AD59}"/>
              </a:ext>
            </a:extLst>
          </p:cNvPr>
          <p:cNvSpPr>
            <a:spLocks noGrp="1"/>
          </p:cNvSpPr>
          <p:nvPr>
            <p:ph type="title"/>
          </p:nvPr>
        </p:nvSpPr>
        <p:spPr>
          <a:xfrm>
            <a:off x="556633" y="846779"/>
            <a:ext cx="7886700" cy="1724682"/>
          </a:xfrm>
        </p:spPr>
        <p:txBody>
          <a:bodyPr>
            <a:noAutofit/>
          </a:bodyPr>
          <a:lstStyle/>
          <a:p>
            <a:r>
              <a:rPr lang="en-US" sz="3200" dirty="0">
                <a:solidFill>
                  <a:srgbClr val="0070C0"/>
                </a:solidFill>
              </a:rPr>
              <a:t>“Tackling climate change could be the greatest global health opportunity of the 21st century”</a:t>
            </a:r>
          </a:p>
        </p:txBody>
      </p:sp>
      <p:sp>
        <p:nvSpPr>
          <p:cNvPr id="5" name="Text Placeholder 4">
            <a:extLst>
              <a:ext uri="{FF2B5EF4-FFF2-40B4-BE49-F238E27FC236}">
                <a16:creationId xmlns:a16="http://schemas.microsoft.com/office/drawing/2014/main" id="{2D3A0BA1-4D1C-4872-B394-44BE96180030}"/>
              </a:ext>
            </a:extLst>
          </p:cNvPr>
          <p:cNvSpPr>
            <a:spLocks noGrp="1"/>
          </p:cNvSpPr>
          <p:nvPr>
            <p:ph type="body" idx="1"/>
          </p:nvPr>
        </p:nvSpPr>
        <p:spPr>
          <a:xfrm>
            <a:off x="556633" y="3089277"/>
            <a:ext cx="8040257" cy="1917851"/>
          </a:xfrm>
        </p:spPr>
        <p:txBody>
          <a:bodyPr>
            <a:normAutofit fontScale="85000" lnSpcReduction="20000"/>
          </a:bodyPr>
          <a:lstStyle/>
          <a:p>
            <a:r>
              <a:rPr lang="en-US" dirty="0"/>
              <a:t>“Many mitigation and adaptation responses to climate change are “no-regret” options, which lead to direct reductions in the burden of ill-health, enhance community resilience, alleviate poverty, and address global inequity. Benefits are </a:t>
            </a:r>
            <a:r>
              <a:rPr lang="en-US" dirty="0" err="1"/>
              <a:t>realised</a:t>
            </a:r>
            <a:r>
              <a:rPr lang="en-US" dirty="0"/>
              <a:t> by ensuring that countries are unconstrained by climate change, enabling them to achieve better health and wellbeing for their populations. These strategies will also reduce pressures on national health budgets, delivering potentially large cost savings, and enable investments in stronger, more resilient health systems.”</a:t>
            </a:r>
          </a:p>
        </p:txBody>
      </p:sp>
      <p:sp>
        <p:nvSpPr>
          <p:cNvPr id="9" name="TextBox 8">
            <a:extLst>
              <a:ext uri="{FF2B5EF4-FFF2-40B4-BE49-F238E27FC236}">
                <a16:creationId xmlns:a16="http://schemas.microsoft.com/office/drawing/2014/main" id="{7378C7B9-5AD8-4F9F-9D3F-C84983F1A570}"/>
              </a:ext>
            </a:extLst>
          </p:cNvPr>
          <p:cNvSpPr txBox="1"/>
          <p:nvPr/>
        </p:nvSpPr>
        <p:spPr>
          <a:xfrm>
            <a:off x="479855" y="5308253"/>
            <a:ext cx="8040258" cy="715581"/>
          </a:xfrm>
          <a:prstGeom prst="rect">
            <a:avLst/>
          </a:prstGeom>
          <a:noFill/>
        </p:spPr>
        <p:txBody>
          <a:bodyPr wrap="square">
            <a:spAutoFit/>
          </a:bodyPr>
          <a:lstStyle/>
          <a:p>
            <a:r>
              <a:rPr lang="en-US" sz="1350" dirty="0">
                <a:solidFill>
                  <a:srgbClr val="222222"/>
                </a:solidFill>
                <a:latin typeface="Arial" panose="020B0604020202020204" pitchFamily="34" charset="0"/>
              </a:rPr>
              <a:t>Watts N, </a:t>
            </a:r>
            <a:r>
              <a:rPr lang="en-US" sz="1350" dirty="0" err="1">
                <a:solidFill>
                  <a:srgbClr val="222222"/>
                </a:solidFill>
                <a:latin typeface="Arial" panose="020B0604020202020204" pitchFamily="34" charset="0"/>
              </a:rPr>
              <a:t>Adger</a:t>
            </a:r>
            <a:r>
              <a:rPr lang="en-US" sz="1350" dirty="0">
                <a:solidFill>
                  <a:srgbClr val="222222"/>
                </a:solidFill>
                <a:latin typeface="Arial" panose="020B0604020202020204" pitchFamily="34" charset="0"/>
              </a:rPr>
              <a:t> WN, </a:t>
            </a:r>
            <a:r>
              <a:rPr lang="en-US" sz="1350" dirty="0" err="1">
                <a:solidFill>
                  <a:srgbClr val="222222"/>
                </a:solidFill>
                <a:latin typeface="Arial" panose="020B0604020202020204" pitchFamily="34" charset="0"/>
              </a:rPr>
              <a:t>Agnolucci</a:t>
            </a:r>
            <a:r>
              <a:rPr lang="en-US" sz="1350" dirty="0">
                <a:solidFill>
                  <a:srgbClr val="222222"/>
                </a:solidFill>
                <a:latin typeface="Arial" panose="020B0604020202020204" pitchFamily="34" charset="0"/>
              </a:rPr>
              <a:t> P, Blackstock J, </a:t>
            </a:r>
            <a:r>
              <a:rPr lang="en-US" sz="1350" dirty="0" err="1">
                <a:solidFill>
                  <a:srgbClr val="222222"/>
                </a:solidFill>
                <a:latin typeface="Arial" panose="020B0604020202020204" pitchFamily="34" charset="0"/>
              </a:rPr>
              <a:t>Byass</a:t>
            </a:r>
            <a:r>
              <a:rPr lang="en-US" sz="1350" dirty="0">
                <a:solidFill>
                  <a:srgbClr val="222222"/>
                </a:solidFill>
                <a:latin typeface="Arial" panose="020B0604020202020204" pitchFamily="34" charset="0"/>
              </a:rPr>
              <a:t> P, Cai W, </a:t>
            </a:r>
            <a:r>
              <a:rPr lang="en-US" sz="1350" dirty="0" err="1">
                <a:solidFill>
                  <a:srgbClr val="222222"/>
                </a:solidFill>
                <a:latin typeface="Arial" panose="020B0604020202020204" pitchFamily="34" charset="0"/>
              </a:rPr>
              <a:t>Chaytor</a:t>
            </a:r>
            <a:r>
              <a:rPr lang="en-US" sz="1350" dirty="0">
                <a:solidFill>
                  <a:srgbClr val="222222"/>
                </a:solidFill>
                <a:latin typeface="Arial" panose="020B0604020202020204" pitchFamily="34" charset="0"/>
              </a:rPr>
              <a:t> S, Colbourn T, Collins M, Cooper A, Cox PM. Health and climate change: policy responses to protect public health. The Lancet. 2015 Nov 7;386(10006):1861-914.</a:t>
            </a:r>
            <a:endParaRPr lang="en-US" sz="1350" dirty="0"/>
          </a:p>
        </p:txBody>
      </p:sp>
    </p:spTree>
    <p:extLst>
      <p:ext uri="{BB962C8B-B14F-4D97-AF65-F5344CB8AC3E}">
        <p14:creationId xmlns:p14="http://schemas.microsoft.com/office/powerpoint/2010/main" val="84145780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95ED5A-F869-4CCF-8DD8-C6936F034E10}"/>
              </a:ext>
            </a:extLst>
          </p:cNvPr>
          <p:cNvSpPr>
            <a:spLocks noGrp="1"/>
          </p:cNvSpPr>
          <p:nvPr>
            <p:ph type="title"/>
          </p:nvPr>
        </p:nvSpPr>
        <p:spPr>
          <a:xfrm>
            <a:off x="628650" y="152734"/>
            <a:ext cx="7886700" cy="1325563"/>
          </a:xfrm>
        </p:spPr>
        <p:txBody>
          <a:bodyPr>
            <a:noAutofit/>
          </a:bodyPr>
          <a:lstStyle/>
          <a:p>
            <a:r>
              <a:rPr lang="en-US" sz="3200" dirty="0"/>
              <a:t>Idea of today’s activity:</a:t>
            </a:r>
            <a:br>
              <a:rPr lang="en-US" sz="3200" dirty="0"/>
            </a:br>
            <a:r>
              <a:rPr lang="en-US" sz="3200" dirty="0"/>
              <a:t>Design a study to describe </a:t>
            </a:r>
            <a:r>
              <a:rPr lang="en-US" sz="3200" i="1" u="sng" dirty="0"/>
              <a:t>health co-benefits </a:t>
            </a:r>
            <a:r>
              <a:rPr lang="en-US" sz="3200" dirty="0"/>
              <a:t>climate change mitigation efforts</a:t>
            </a:r>
          </a:p>
        </p:txBody>
      </p:sp>
      <p:sp>
        <p:nvSpPr>
          <p:cNvPr id="4" name="Slide Number Placeholder 3">
            <a:extLst>
              <a:ext uri="{FF2B5EF4-FFF2-40B4-BE49-F238E27FC236}">
                <a16:creationId xmlns:a16="http://schemas.microsoft.com/office/drawing/2014/main" id="{1F820213-8DC7-4E49-9A06-67531DF47A74}"/>
              </a:ext>
            </a:extLst>
          </p:cNvPr>
          <p:cNvSpPr>
            <a:spLocks noGrp="1"/>
          </p:cNvSpPr>
          <p:nvPr>
            <p:ph type="sldNum" sz="quarter" idx="12"/>
          </p:nvPr>
        </p:nvSpPr>
        <p:spPr/>
        <p:txBody>
          <a:bodyPr/>
          <a:lstStyle/>
          <a:p>
            <a:fld id="{F6F8042C-985E-034B-BB41-2A1F3109AE7A}" type="slidenum">
              <a:rPr lang="en-US" smtClean="0"/>
              <a:t>46</a:t>
            </a:fld>
            <a:endParaRPr lang="en-US"/>
          </a:p>
        </p:txBody>
      </p:sp>
      <p:pic>
        <p:nvPicPr>
          <p:cNvPr id="1026" name="Picture 2">
            <a:extLst>
              <a:ext uri="{FF2B5EF4-FFF2-40B4-BE49-F238E27FC236}">
                <a16:creationId xmlns:a16="http://schemas.microsoft.com/office/drawing/2014/main" id="{26AA6020-13E4-476A-87AB-D1FDFB499C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316" y="1690689"/>
            <a:ext cx="8451368" cy="407455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84D71269-4E90-4640-8984-4B1E927E6918}"/>
              </a:ext>
            </a:extLst>
          </p:cNvPr>
          <p:cNvSpPr txBox="1"/>
          <p:nvPr/>
        </p:nvSpPr>
        <p:spPr>
          <a:xfrm>
            <a:off x="3200399" y="6214103"/>
            <a:ext cx="5172075" cy="369332"/>
          </a:xfrm>
          <a:prstGeom prst="rect">
            <a:avLst/>
          </a:prstGeom>
          <a:noFill/>
        </p:spPr>
        <p:txBody>
          <a:bodyPr wrap="square">
            <a:spAutoFit/>
          </a:bodyPr>
          <a:lstStyle/>
          <a:p>
            <a:r>
              <a:rPr lang="en-US" dirty="0"/>
              <a:t>https://ehp.niehs.nih.gov/doi/10.1289/EHP6745</a:t>
            </a:r>
          </a:p>
        </p:txBody>
      </p:sp>
    </p:spTree>
    <p:extLst>
      <p:ext uri="{BB962C8B-B14F-4D97-AF65-F5344CB8AC3E}">
        <p14:creationId xmlns:p14="http://schemas.microsoft.com/office/powerpoint/2010/main" val="38496885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786"/>
            <a:ext cx="7886700" cy="1325563"/>
          </a:xfrm>
        </p:spPr>
        <p:txBody>
          <a:bodyPr>
            <a:normAutofit/>
          </a:bodyPr>
          <a:lstStyle/>
          <a:p>
            <a:r>
              <a:rPr lang="en-US" dirty="0"/>
              <a:t>Plans for today’s activity</a:t>
            </a:r>
          </a:p>
        </p:txBody>
      </p:sp>
      <p:sp>
        <p:nvSpPr>
          <p:cNvPr id="3" name="Content Placeholder 2"/>
          <p:cNvSpPr>
            <a:spLocks noGrp="1"/>
          </p:cNvSpPr>
          <p:nvPr>
            <p:ph idx="1"/>
          </p:nvPr>
        </p:nvSpPr>
        <p:spPr>
          <a:xfrm>
            <a:off x="460353" y="1066983"/>
            <a:ext cx="8425093" cy="5585354"/>
          </a:xfrm>
        </p:spPr>
        <p:txBody>
          <a:bodyPr>
            <a:noAutofit/>
          </a:bodyPr>
          <a:lstStyle/>
          <a:p>
            <a:pPr marL="0" indent="0">
              <a:buNone/>
            </a:pPr>
            <a:r>
              <a:rPr lang="en-US" sz="2000" dirty="0">
                <a:solidFill>
                  <a:srgbClr val="0070C0"/>
                </a:solidFill>
              </a:rPr>
              <a:t>Theme: </a:t>
            </a:r>
            <a:br>
              <a:rPr lang="en-US" sz="2000" dirty="0">
                <a:solidFill>
                  <a:srgbClr val="0070C0"/>
                </a:solidFill>
              </a:rPr>
            </a:br>
            <a:r>
              <a:rPr lang="en-US" sz="2000" dirty="0">
                <a:solidFill>
                  <a:srgbClr val="0070C0"/>
                </a:solidFill>
              </a:rPr>
              <a:t>Research questions on </a:t>
            </a:r>
            <a:r>
              <a:rPr lang="en-US" sz="2000" i="1" u="sng" dirty="0">
                <a:solidFill>
                  <a:srgbClr val="0070C0"/>
                </a:solidFill>
              </a:rPr>
              <a:t>health co-benefits</a:t>
            </a:r>
            <a:r>
              <a:rPr lang="en-US" sz="2000" i="1" dirty="0">
                <a:solidFill>
                  <a:srgbClr val="0070C0"/>
                </a:solidFill>
              </a:rPr>
              <a:t> of </a:t>
            </a:r>
            <a:r>
              <a:rPr lang="en-US" sz="2000" dirty="0">
                <a:solidFill>
                  <a:srgbClr val="0070C0"/>
                </a:solidFill>
              </a:rPr>
              <a:t>climate change mitigation efforts</a:t>
            </a:r>
            <a:endParaRPr lang="en-US" sz="1800" dirty="0">
              <a:solidFill>
                <a:srgbClr val="0070C0"/>
              </a:solidFill>
            </a:endParaRPr>
          </a:p>
          <a:p>
            <a:pPr marL="0" indent="0">
              <a:spcBef>
                <a:spcPts val="0"/>
              </a:spcBef>
              <a:buNone/>
            </a:pPr>
            <a:endParaRPr lang="en-US" sz="1600" dirty="0"/>
          </a:p>
          <a:p>
            <a:pPr>
              <a:spcBef>
                <a:spcPts val="0"/>
              </a:spcBef>
            </a:pPr>
            <a:r>
              <a:rPr lang="en-US" sz="2000" dirty="0"/>
              <a:t>PART I: Review a recent relevant study</a:t>
            </a:r>
          </a:p>
          <a:p>
            <a:pPr lvl="1">
              <a:spcBef>
                <a:spcPts val="0"/>
              </a:spcBef>
            </a:pPr>
            <a:r>
              <a:rPr lang="en-US" sz="1600" dirty="0"/>
              <a:t>Together we review basic features of the study</a:t>
            </a:r>
          </a:p>
          <a:p>
            <a:pPr lvl="1">
              <a:spcBef>
                <a:spcPts val="0"/>
              </a:spcBef>
            </a:pPr>
            <a:r>
              <a:rPr lang="en-US" sz="1600" dirty="0"/>
              <a:t>In 6 groups, you will:</a:t>
            </a:r>
          </a:p>
          <a:p>
            <a:pPr lvl="2">
              <a:spcBef>
                <a:spcPts val="0"/>
              </a:spcBef>
            </a:pPr>
            <a:r>
              <a:rPr lang="en-US" sz="1400" dirty="0"/>
              <a:t>Identify the PICOT criteria of this study’s research question &amp; study design</a:t>
            </a:r>
          </a:p>
          <a:p>
            <a:pPr lvl="2">
              <a:spcBef>
                <a:spcPts val="0"/>
              </a:spcBef>
            </a:pPr>
            <a:r>
              <a:rPr lang="en-US" sz="1400" dirty="0"/>
              <a:t>Discuss strengths/weaknesses</a:t>
            </a:r>
          </a:p>
          <a:p>
            <a:pPr lvl="1">
              <a:spcBef>
                <a:spcPts val="0"/>
              </a:spcBef>
            </a:pPr>
            <a:r>
              <a:rPr lang="en-US" sz="1600" dirty="0"/>
              <a:t>Review together as a class</a:t>
            </a:r>
          </a:p>
          <a:p>
            <a:pPr marL="0" indent="0">
              <a:spcBef>
                <a:spcPts val="0"/>
              </a:spcBef>
              <a:buNone/>
            </a:pPr>
            <a:r>
              <a:rPr lang="en-US" sz="1600" dirty="0"/>
              <a:t>------------------------------</a:t>
            </a:r>
          </a:p>
          <a:p>
            <a:r>
              <a:rPr lang="en-US" sz="2000" dirty="0"/>
              <a:t>PART II: In 6 groups (of 3, since 18 students), you will:</a:t>
            </a:r>
          </a:p>
          <a:p>
            <a:pPr marL="800100" lvl="1" indent="-342900">
              <a:buFont typeface="+mj-lt"/>
              <a:buAutoNum type="arabicPeriod"/>
            </a:pPr>
            <a:r>
              <a:rPr lang="en-US" sz="1600" dirty="0"/>
              <a:t>Develop your own research question/hypothetical study (w/ assigned design) investigating </a:t>
            </a:r>
            <a:r>
              <a:rPr lang="en-US" sz="1600" i="1" u="sng" dirty="0"/>
              <a:t>health co-benefits</a:t>
            </a:r>
            <a:r>
              <a:rPr lang="en-US" sz="1600" i="1" dirty="0"/>
              <a:t> of </a:t>
            </a:r>
            <a:r>
              <a:rPr lang="en-US" sz="1600" dirty="0"/>
              <a:t>climate change mitigation efforts (ideas - see diagram previous slide)</a:t>
            </a:r>
          </a:p>
          <a:p>
            <a:pPr marL="800100" lvl="1" indent="-342900">
              <a:buFont typeface="+mj-lt"/>
              <a:buAutoNum type="arabicPeriod"/>
            </a:pPr>
            <a:r>
              <a:rPr lang="en-US" sz="1600" dirty="0"/>
              <a:t>Groups pair up to refine research question/study design</a:t>
            </a:r>
          </a:p>
          <a:p>
            <a:pPr marL="800100" lvl="1" indent="-342900">
              <a:buFont typeface="+mj-lt"/>
              <a:buAutoNum type="arabicPeriod"/>
            </a:pPr>
            <a:r>
              <a:rPr lang="en-US" sz="1600" dirty="0"/>
              <a:t>Each group presents their concept to the class – highlight strengths/weaknesses</a:t>
            </a:r>
          </a:p>
        </p:txBody>
      </p:sp>
      <p:sp>
        <p:nvSpPr>
          <p:cNvPr id="5" name="TextBox 4">
            <a:extLst>
              <a:ext uri="{FF2B5EF4-FFF2-40B4-BE49-F238E27FC236}">
                <a16:creationId xmlns:a16="http://schemas.microsoft.com/office/drawing/2014/main" id="{C268D562-CB2C-40D9-B875-B9DB3253B45F}"/>
              </a:ext>
            </a:extLst>
          </p:cNvPr>
          <p:cNvSpPr txBox="1"/>
          <p:nvPr/>
        </p:nvSpPr>
        <p:spPr>
          <a:xfrm>
            <a:off x="1485112" y="5163345"/>
            <a:ext cx="4572000" cy="830997"/>
          </a:xfrm>
          <a:prstGeom prst="rect">
            <a:avLst/>
          </a:prstGeom>
          <a:noFill/>
        </p:spPr>
        <p:txBody>
          <a:bodyPr wrap="square">
            <a:spAutoFit/>
          </a:bodyPr>
          <a:lstStyle/>
          <a:p>
            <a:r>
              <a:rPr lang="en-US" sz="1600" dirty="0">
                <a:solidFill>
                  <a:schemeClr val="bg1">
                    <a:lumMod val="65000"/>
                  </a:schemeClr>
                </a:solidFill>
              </a:rPr>
              <a:t>Group 1: Randomized controlled trial</a:t>
            </a:r>
          </a:p>
          <a:p>
            <a:r>
              <a:rPr lang="en-US" sz="1600" dirty="0">
                <a:solidFill>
                  <a:schemeClr val="bg1">
                    <a:lumMod val="65000"/>
                  </a:schemeClr>
                </a:solidFill>
              </a:rPr>
              <a:t>Group 2: Cohort </a:t>
            </a:r>
          </a:p>
          <a:p>
            <a:r>
              <a:rPr lang="en-US" sz="1600" dirty="0">
                <a:solidFill>
                  <a:schemeClr val="bg1">
                    <a:lumMod val="65000"/>
                  </a:schemeClr>
                </a:solidFill>
              </a:rPr>
              <a:t>Group 3: Cross-sectional</a:t>
            </a:r>
          </a:p>
        </p:txBody>
      </p:sp>
      <p:sp>
        <p:nvSpPr>
          <p:cNvPr id="7" name="TextBox 6">
            <a:extLst>
              <a:ext uri="{FF2B5EF4-FFF2-40B4-BE49-F238E27FC236}">
                <a16:creationId xmlns:a16="http://schemas.microsoft.com/office/drawing/2014/main" id="{B2A0EAA1-180B-49DF-9E45-80EECEB16D11}"/>
              </a:ext>
            </a:extLst>
          </p:cNvPr>
          <p:cNvSpPr txBox="1"/>
          <p:nvPr/>
        </p:nvSpPr>
        <p:spPr>
          <a:xfrm>
            <a:off x="5101722" y="5155727"/>
            <a:ext cx="3317064" cy="830997"/>
          </a:xfrm>
          <a:prstGeom prst="rect">
            <a:avLst/>
          </a:prstGeom>
          <a:noFill/>
        </p:spPr>
        <p:txBody>
          <a:bodyPr wrap="square">
            <a:spAutoFit/>
          </a:bodyPr>
          <a:lstStyle/>
          <a:p>
            <a:r>
              <a:rPr lang="en-US" sz="1600" dirty="0">
                <a:solidFill>
                  <a:schemeClr val="bg1">
                    <a:lumMod val="65000"/>
                  </a:schemeClr>
                </a:solidFill>
              </a:rPr>
              <a:t>Group 4: Case-control</a:t>
            </a:r>
          </a:p>
          <a:p>
            <a:r>
              <a:rPr lang="en-US" sz="1600" dirty="0">
                <a:solidFill>
                  <a:schemeClr val="bg1">
                    <a:lumMod val="65000"/>
                  </a:schemeClr>
                </a:solidFill>
              </a:rPr>
              <a:t>Group 5: Ecological </a:t>
            </a:r>
          </a:p>
          <a:p>
            <a:r>
              <a:rPr lang="en-US" sz="1600" dirty="0">
                <a:solidFill>
                  <a:schemeClr val="bg1">
                    <a:lumMod val="65000"/>
                  </a:schemeClr>
                </a:solidFill>
              </a:rPr>
              <a:t>Group 6: Randomized controlled trial</a:t>
            </a:r>
          </a:p>
        </p:txBody>
      </p:sp>
    </p:spTree>
    <p:extLst>
      <p:ext uri="{BB962C8B-B14F-4D97-AF65-F5344CB8AC3E}">
        <p14:creationId xmlns:p14="http://schemas.microsoft.com/office/powerpoint/2010/main" val="26519164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27B37-EA0D-4B7B-9123-B97E3035D6B8}"/>
              </a:ext>
            </a:extLst>
          </p:cNvPr>
          <p:cNvSpPr>
            <a:spLocks noGrp="1"/>
          </p:cNvSpPr>
          <p:nvPr>
            <p:ph type="title"/>
          </p:nvPr>
        </p:nvSpPr>
        <p:spPr>
          <a:xfrm>
            <a:off x="628650" y="34050"/>
            <a:ext cx="8142371" cy="1325563"/>
          </a:xfrm>
        </p:spPr>
        <p:txBody>
          <a:bodyPr>
            <a:noAutofit/>
          </a:bodyPr>
          <a:lstStyle/>
          <a:p>
            <a:r>
              <a:rPr lang="en-US" sz="1800" b="0" i="0" dirty="0">
                <a:solidFill>
                  <a:srgbClr val="222222"/>
                </a:solidFill>
                <a:effectLst/>
                <a:latin typeface="Arial" panose="020B0604020202020204" pitchFamily="34" charset="0"/>
              </a:rPr>
              <a:t>Meng YY, Yue D, Molitor J, Chen X, </a:t>
            </a:r>
            <a:r>
              <a:rPr lang="en-US" sz="1800" b="0" i="0" dirty="0" err="1">
                <a:solidFill>
                  <a:srgbClr val="222222"/>
                </a:solidFill>
                <a:effectLst/>
                <a:latin typeface="Arial" panose="020B0604020202020204" pitchFamily="34" charset="0"/>
              </a:rPr>
              <a:t>Su</a:t>
            </a:r>
            <a:r>
              <a:rPr lang="en-US" sz="1800" b="0" i="0" dirty="0">
                <a:solidFill>
                  <a:srgbClr val="222222"/>
                </a:solidFill>
                <a:effectLst/>
                <a:latin typeface="Arial" panose="020B0604020202020204" pitchFamily="34" charset="0"/>
              </a:rPr>
              <a:t> JG, Jerrett M. Reductions in NO2 and emergency room visits associated with California's goods movement policies: A quasi-experimental study. Environmental Research. 2022 Jun 3:113600.</a:t>
            </a:r>
            <a:br>
              <a:rPr lang="en-US" sz="1800" b="0" i="0" dirty="0">
                <a:solidFill>
                  <a:srgbClr val="222222"/>
                </a:solidFill>
                <a:effectLst/>
                <a:latin typeface="Arial" panose="020B0604020202020204" pitchFamily="34" charset="0"/>
              </a:rPr>
            </a:br>
            <a:r>
              <a:rPr lang="en-US" sz="1600" dirty="0"/>
              <a:t>https://pubmed.ncbi.nlm.nih.gov/35660569/</a:t>
            </a:r>
            <a:endParaRPr lang="en-US" sz="1800" dirty="0"/>
          </a:p>
        </p:txBody>
      </p:sp>
      <p:sp>
        <p:nvSpPr>
          <p:cNvPr id="3" name="Content Placeholder 2">
            <a:extLst>
              <a:ext uri="{FF2B5EF4-FFF2-40B4-BE49-F238E27FC236}">
                <a16:creationId xmlns:a16="http://schemas.microsoft.com/office/drawing/2014/main" id="{06E33FF9-E7B4-4E92-9743-4A5DAAB8809B}"/>
              </a:ext>
            </a:extLst>
          </p:cNvPr>
          <p:cNvSpPr>
            <a:spLocks noGrp="1"/>
          </p:cNvSpPr>
          <p:nvPr>
            <p:ph idx="1"/>
          </p:nvPr>
        </p:nvSpPr>
        <p:spPr>
          <a:xfrm>
            <a:off x="628650" y="1354939"/>
            <a:ext cx="7886700" cy="4351338"/>
          </a:xfrm>
        </p:spPr>
        <p:txBody>
          <a:bodyPr/>
          <a:lstStyle/>
          <a:p>
            <a:pPr marL="0" indent="0">
              <a:buNone/>
            </a:pPr>
            <a:r>
              <a:rPr lang="en-US" dirty="0"/>
              <a:t>Background:</a:t>
            </a:r>
          </a:p>
          <a:p>
            <a:r>
              <a:rPr lang="en-US" dirty="0"/>
              <a:t>SoCal has the 2 busiest container ports in the US</a:t>
            </a:r>
          </a:p>
          <a:p>
            <a:r>
              <a:rPr lang="en-US" dirty="0"/>
              <a:t>2006: emissions reduction plan (ERPPGM) for goods movements</a:t>
            </a:r>
          </a:p>
          <a:p>
            <a:r>
              <a:rPr lang="en-US" dirty="0"/>
              <a:t>While air quality improved, health impacts have not been directly studied</a:t>
            </a:r>
          </a:p>
        </p:txBody>
      </p:sp>
      <p:sp>
        <p:nvSpPr>
          <p:cNvPr id="4" name="Slide Number Placeholder 3">
            <a:extLst>
              <a:ext uri="{FF2B5EF4-FFF2-40B4-BE49-F238E27FC236}">
                <a16:creationId xmlns:a16="http://schemas.microsoft.com/office/drawing/2014/main" id="{910E48EB-20AD-4DD5-8273-B387717ECD46}"/>
              </a:ext>
            </a:extLst>
          </p:cNvPr>
          <p:cNvSpPr>
            <a:spLocks noGrp="1"/>
          </p:cNvSpPr>
          <p:nvPr>
            <p:ph type="sldNum" sz="quarter" idx="12"/>
          </p:nvPr>
        </p:nvSpPr>
        <p:spPr/>
        <p:txBody>
          <a:bodyPr/>
          <a:lstStyle/>
          <a:p>
            <a:fld id="{F6F8042C-985E-034B-BB41-2A1F3109AE7A}" type="slidenum">
              <a:rPr lang="en-US" smtClean="0"/>
              <a:t>48</a:t>
            </a:fld>
            <a:endParaRPr lang="en-US"/>
          </a:p>
        </p:txBody>
      </p:sp>
      <p:pic>
        <p:nvPicPr>
          <p:cNvPr id="3074" name="Picture 2" descr="Ports of Long Beach and Los Angeles Set Records for Container Movement">
            <a:extLst>
              <a:ext uri="{FF2B5EF4-FFF2-40B4-BE49-F238E27FC236}">
                <a16:creationId xmlns:a16="http://schemas.microsoft.com/office/drawing/2014/main" id="{A2C118CA-FD32-46CF-9CA0-56226CA82E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3653" y="4219125"/>
            <a:ext cx="4457096" cy="2502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378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7713" y="4175"/>
            <a:ext cx="8650515" cy="914400"/>
          </a:xfrm>
          <a:noFill/>
        </p:spPr>
        <p:txBody>
          <a:bodyPr>
            <a:noAutofit/>
          </a:bodyPr>
          <a:lstStyle/>
          <a:p>
            <a:pPr algn="ctr"/>
            <a:r>
              <a:rPr lang="en-US" sz="3400" dirty="0"/>
              <a:t>PICOT criteria to develop the research question</a:t>
            </a:r>
          </a:p>
        </p:txBody>
      </p:sp>
      <p:sp>
        <p:nvSpPr>
          <p:cNvPr id="3" name="Content Placeholder 2"/>
          <p:cNvSpPr>
            <a:spLocks noGrp="1"/>
          </p:cNvSpPr>
          <p:nvPr>
            <p:ph idx="1"/>
          </p:nvPr>
        </p:nvSpPr>
        <p:spPr>
          <a:xfrm>
            <a:off x="497577" y="805775"/>
            <a:ext cx="8399679" cy="5148943"/>
          </a:xfrm>
        </p:spPr>
        <p:txBody>
          <a:bodyPr>
            <a:noAutofit/>
          </a:bodyPr>
          <a:lstStyle/>
          <a:p>
            <a:r>
              <a:rPr lang="en-US" sz="2600" b="1" dirty="0"/>
              <a:t>P Population</a:t>
            </a:r>
            <a:br>
              <a:rPr lang="en-US" sz="2600" b="1" dirty="0"/>
            </a:br>
            <a:r>
              <a:rPr lang="en-US" sz="2600" dirty="0"/>
              <a:t>What specific population will you test the intervention in?</a:t>
            </a:r>
          </a:p>
          <a:p>
            <a:endParaRPr lang="en-US" sz="100" dirty="0"/>
          </a:p>
          <a:p>
            <a:r>
              <a:rPr lang="en-US" sz="2600" b="1" dirty="0"/>
              <a:t>I Intervention (or Exposure)</a:t>
            </a:r>
            <a:br>
              <a:rPr lang="en-US" sz="2600" b="1" dirty="0"/>
            </a:br>
            <a:r>
              <a:rPr lang="en-US" sz="2600" dirty="0"/>
              <a:t>What is the intervention/exposure to be investigated?</a:t>
            </a:r>
          </a:p>
          <a:p>
            <a:endParaRPr lang="en-US" sz="100" b="1" dirty="0"/>
          </a:p>
          <a:p>
            <a:r>
              <a:rPr lang="en-US" sz="2600" b="1" dirty="0"/>
              <a:t>C Comparison Group </a:t>
            </a:r>
            <a:br>
              <a:rPr lang="en-US" sz="2600" b="1" dirty="0"/>
            </a:br>
            <a:r>
              <a:rPr lang="en-US" sz="2600" dirty="0"/>
              <a:t>What is the main comparator to judge the effect of the exposure/intervention?</a:t>
            </a:r>
          </a:p>
          <a:p>
            <a:endParaRPr lang="en-US" sz="100" dirty="0"/>
          </a:p>
          <a:p>
            <a:r>
              <a:rPr lang="en-US" sz="2600" b="1" dirty="0"/>
              <a:t>O Outcome</a:t>
            </a:r>
            <a:br>
              <a:rPr lang="en-US" sz="2600" b="1" dirty="0"/>
            </a:br>
            <a:r>
              <a:rPr lang="en-US" sz="2600" dirty="0"/>
              <a:t>What will you measure, improve, affect?</a:t>
            </a:r>
            <a:r>
              <a:rPr lang="en-US" sz="2600" b="1" dirty="0"/>
              <a:t> </a:t>
            </a:r>
          </a:p>
          <a:p>
            <a:endParaRPr lang="en-US" sz="100" dirty="0"/>
          </a:p>
          <a:p>
            <a:r>
              <a:rPr lang="en-US" sz="2600" b="1" dirty="0"/>
              <a:t>T Time</a:t>
            </a:r>
            <a:br>
              <a:rPr lang="en-US" sz="2600" b="1" dirty="0"/>
            </a:br>
            <a:r>
              <a:rPr lang="en-US" sz="2600" dirty="0"/>
              <a:t>Over what time period will outcome be assessed?</a:t>
            </a:r>
          </a:p>
          <a:p>
            <a:pPr marL="0" indent="0">
              <a:buNone/>
            </a:pPr>
            <a:endParaRPr lang="en-US" sz="2600" dirty="0"/>
          </a:p>
          <a:p>
            <a:pPr marL="0" indent="0">
              <a:buNone/>
            </a:pPr>
            <a:endParaRPr lang="en-US" sz="2600" dirty="0"/>
          </a:p>
        </p:txBody>
      </p:sp>
      <p:sp>
        <p:nvSpPr>
          <p:cNvPr id="4" name="Rectangle 3"/>
          <p:cNvSpPr/>
          <p:nvPr/>
        </p:nvSpPr>
        <p:spPr>
          <a:xfrm>
            <a:off x="1406323" y="6242446"/>
            <a:ext cx="6985322" cy="523220"/>
          </a:xfrm>
          <a:prstGeom prst="rect">
            <a:avLst/>
          </a:prstGeom>
        </p:spPr>
        <p:txBody>
          <a:bodyPr wrap="square">
            <a:spAutoFit/>
          </a:bodyPr>
          <a:lstStyle/>
          <a:p>
            <a:r>
              <a:rPr lang="en-US" sz="1400" dirty="0"/>
              <a:t>Sackett D, Richardson WS, </a:t>
            </a:r>
            <a:r>
              <a:rPr lang="en-US" sz="1400" dirty="0" err="1"/>
              <a:t>Rosenburg</a:t>
            </a:r>
            <a:r>
              <a:rPr lang="en-US" sz="1400" dirty="0"/>
              <a:t> W, Haynes RB. How to practice and teach evidence based medicine. 2nd ed. Churchill Livingstone; 1997.</a:t>
            </a:r>
            <a:endParaRPr lang="en-US" sz="1600" dirty="0"/>
          </a:p>
        </p:txBody>
      </p:sp>
      <p:sp>
        <p:nvSpPr>
          <p:cNvPr id="5" name="Slide Number Placeholder 4"/>
          <p:cNvSpPr>
            <a:spLocks noGrp="1"/>
          </p:cNvSpPr>
          <p:nvPr>
            <p:ph type="sldNum" sz="quarter" idx="12"/>
          </p:nvPr>
        </p:nvSpPr>
        <p:spPr/>
        <p:txBody>
          <a:bodyPr/>
          <a:lstStyle/>
          <a:p>
            <a:fld id="{F6F8042C-985E-034B-BB41-2A1F3109AE7A}" type="slidenum">
              <a:rPr lang="en-US" smtClean="0"/>
              <a:t>49</a:t>
            </a:fld>
            <a:endParaRPr lang="en-US"/>
          </a:p>
        </p:txBody>
      </p:sp>
    </p:spTree>
    <p:extLst>
      <p:ext uri="{BB962C8B-B14F-4D97-AF65-F5344CB8AC3E}">
        <p14:creationId xmlns:p14="http://schemas.microsoft.com/office/powerpoint/2010/main" val="2876149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153400" cy="914400"/>
          </a:xfrm>
          <a:noFill/>
        </p:spPr>
        <p:txBody>
          <a:bodyPr>
            <a:noAutofit/>
          </a:bodyPr>
          <a:lstStyle/>
          <a:p>
            <a:pPr algn="ctr"/>
            <a:r>
              <a:rPr lang="en-US" sz="4000" dirty="0"/>
              <a:t>Defining the research question, translating into a statistical question</a:t>
            </a:r>
          </a:p>
        </p:txBody>
      </p:sp>
      <p:sp>
        <p:nvSpPr>
          <p:cNvPr id="3" name="Content Placeholder 2"/>
          <p:cNvSpPr>
            <a:spLocks noGrp="1"/>
          </p:cNvSpPr>
          <p:nvPr>
            <p:ph idx="1"/>
          </p:nvPr>
        </p:nvSpPr>
        <p:spPr>
          <a:xfrm>
            <a:off x="628649" y="1587843"/>
            <a:ext cx="8175539" cy="4589120"/>
          </a:xfrm>
        </p:spPr>
        <p:txBody>
          <a:bodyPr>
            <a:normAutofit/>
          </a:bodyPr>
          <a:lstStyle/>
          <a:p>
            <a:pPr>
              <a:lnSpc>
                <a:spcPct val="100000"/>
              </a:lnSpc>
            </a:pPr>
            <a:r>
              <a:rPr lang="en-US" dirty="0"/>
              <a:t>What are the components of a good research question?</a:t>
            </a:r>
          </a:p>
          <a:p>
            <a:pPr lvl="1">
              <a:lnSpc>
                <a:spcPct val="100000"/>
              </a:lnSpc>
            </a:pPr>
            <a:r>
              <a:rPr lang="en-US" dirty="0"/>
              <a:t>FINER and PICOT criteria (we’ll come to these later)</a:t>
            </a:r>
            <a:br>
              <a:rPr lang="en-US" dirty="0"/>
            </a:br>
            <a:endParaRPr lang="en-US" dirty="0"/>
          </a:p>
          <a:p>
            <a:pPr>
              <a:lnSpc>
                <a:spcPct val="100000"/>
              </a:lnSpc>
            </a:pPr>
            <a:r>
              <a:rPr lang="en-US" b="1" dirty="0"/>
              <a:t>How</a:t>
            </a:r>
            <a:r>
              <a:rPr lang="en-US" dirty="0"/>
              <a:t> do I translate my research question to a statistical question/hypothesis that I can test?</a:t>
            </a:r>
          </a:p>
          <a:p>
            <a:pPr lvl="1">
              <a:lnSpc>
                <a:spcPct val="100000"/>
              </a:lnSpc>
            </a:pPr>
            <a:r>
              <a:rPr lang="en-US" dirty="0"/>
              <a:t>Be specific and quantitative!</a:t>
            </a:r>
          </a:p>
          <a:p>
            <a:pPr lvl="1">
              <a:lnSpc>
                <a:spcPct val="100000"/>
              </a:lnSpc>
            </a:pPr>
            <a:r>
              <a:rPr lang="en-US" dirty="0"/>
              <a:t>Consider the </a:t>
            </a:r>
            <a:r>
              <a:rPr lang="en-US" b="1" dirty="0"/>
              <a:t>study design</a:t>
            </a:r>
            <a:r>
              <a:rPr lang="en-US" b="1" dirty="0">
                <a:solidFill>
                  <a:srgbClr val="FF0000"/>
                </a:solidFill>
              </a:rPr>
              <a:t>(s) </a:t>
            </a:r>
            <a:r>
              <a:rPr lang="en-US" dirty="0"/>
              <a:t>that can be used to answer the research question</a:t>
            </a:r>
          </a:p>
        </p:txBody>
      </p:sp>
      <p:sp>
        <p:nvSpPr>
          <p:cNvPr id="4" name="Slide Number Placeholder 3"/>
          <p:cNvSpPr>
            <a:spLocks noGrp="1"/>
          </p:cNvSpPr>
          <p:nvPr>
            <p:ph type="sldNum" sz="quarter" idx="12"/>
          </p:nvPr>
        </p:nvSpPr>
        <p:spPr/>
        <p:txBody>
          <a:bodyPr/>
          <a:lstStyle/>
          <a:p>
            <a:fld id="{F6F8042C-985E-034B-BB41-2A1F3109AE7A}" type="slidenum">
              <a:rPr lang="en-US" smtClean="0"/>
              <a:t>5</a:t>
            </a:fld>
            <a:endParaRPr lang="en-US"/>
          </a:p>
        </p:txBody>
      </p:sp>
    </p:spTree>
    <p:extLst>
      <p:ext uri="{BB962C8B-B14F-4D97-AF65-F5344CB8AC3E}">
        <p14:creationId xmlns:p14="http://schemas.microsoft.com/office/powerpoint/2010/main" val="131641360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19" y="99662"/>
            <a:ext cx="8854633" cy="1325563"/>
          </a:xfrm>
        </p:spPr>
        <p:txBody>
          <a:bodyPr>
            <a:normAutofit/>
          </a:bodyPr>
          <a:lstStyle/>
          <a:p>
            <a:r>
              <a:rPr lang="en-US" sz="4000" dirty="0"/>
              <a:t>Recap: how to develop a research question</a:t>
            </a:r>
          </a:p>
        </p:txBody>
      </p:sp>
      <p:sp>
        <p:nvSpPr>
          <p:cNvPr id="3" name="Content Placeholder 2"/>
          <p:cNvSpPr>
            <a:spLocks noGrp="1"/>
          </p:cNvSpPr>
          <p:nvPr>
            <p:ph idx="1"/>
          </p:nvPr>
        </p:nvSpPr>
        <p:spPr>
          <a:xfrm>
            <a:off x="628650" y="1458410"/>
            <a:ext cx="7886700" cy="4718553"/>
          </a:xfrm>
        </p:spPr>
        <p:txBody>
          <a:bodyPr/>
          <a:lstStyle/>
          <a:p>
            <a:r>
              <a:rPr lang="en-US" dirty="0"/>
              <a:t>Review the </a:t>
            </a:r>
            <a:r>
              <a:rPr lang="en-US" u="sng" dirty="0"/>
              <a:t>scientific method</a:t>
            </a:r>
          </a:p>
          <a:p>
            <a:r>
              <a:rPr lang="en-US" dirty="0"/>
              <a:t>Understand how to formulate a </a:t>
            </a:r>
            <a:r>
              <a:rPr lang="en-US" u="sng" dirty="0"/>
              <a:t>research question</a:t>
            </a:r>
          </a:p>
          <a:p>
            <a:pPr lvl="1"/>
            <a:r>
              <a:rPr lang="en-US" dirty="0"/>
              <a:t>What makes a well-specified research question?</a:t>
            </a:r>
          </a:p>
          <a:p>
            <a:r>
              <a:rPr lang="en-US" dirty="0"/>
              <a:t>What’s an appropriate/feasible </a:t>
            </a:r>
            <a:r>
              <a:rPr lang="en-US" u="sng" dirty="0"/>
              <a:t>study design </a:t>
            </a:r>
            <a:r>
              <a:rPr lang="en-US" dirty="0"/>
              <a:t>to address the question?</a:t>
            </a:r>
          </a:p>
          <a:p>
            <a:pPr lvl="1"/>
            <a:r>
              <a:rPr lang="en-US" dirty="0"/>
              <a:t>A broad research question can be addressed by many different study designs!</a:t>
            </a:r>
          </a:p>
          <a:p>
            <a:pPr marL="0" indent="0">
              <a:buNone/>
            </a:pPr>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50</a:t>
            </a:fld>
            <a:endParaRPr lang="en-US"/>
          </a:p>
        </p:txBody>
      </p:sp>
    </p:spTree>
    <p:extLst>
      <p:ext uri="{BB962C8B-B14F-4D97-AF65-F5344CB8AC3E}">
        <p14:creationId xmlns:p14="http://schemas.microsoft.com/office/powerpoint/2010/main" val="166738695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3670F-DE81-4BA4-903B-9D308A5358E0}"/>
              </a:ext>
            </a:extLst>
          </p:cNvPr>
          <p:cNvSpPr>
            <a:spLocks noGrp="1"/>
          </p:cNvSpPr>
          <p:nvPr>
            <p:ph type="title"/>
          </p:nvPr>
        </p:nvSpPr>
        <p:spPr/>
        <p:txBody>
          <a:bodyPr/>
          <a:lstStyle/>
          <a:p>
            <a:r>
              <a:rPr lang="en-US" dirty="0"/>
              <a:t>Additional materials</a:t>
            </a:r>
          </a:p>
        </p:txBody>
      </p:sp>
      <p:sp>
        <p:nvSpPr>
          <p:cNvPr id="3" name="Content Placeholder 2">
            <a:extLst>
              <a:ext uri="{FF2B5EF4-FFF2-40B4-BE49-F238E27FC236}">
                <a16:creationId xmlns:a16="http://schemas.microsoft.com/office/drawing/2014/main" id="{61FFB1CD-BEC5-4CAF-847E-6B4FFBE5C8ED}"/>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D77A1DAF-3B99-443C-85E9-1736ED6AD9B9}"/>
              </a:ext>
            </a:extLst>
          </p:cNvPr>
          <p:cNvSpPr>
            <a:spLocks noGrp="1"/>
          </p:cNvSpPr>
          <p:nvPr>
            <p:ph type="sldNum" sz="quarter" idx="12"/>
          </p:nvPr>
        </p:nvSpPr>
        <p:spPr/>
        <p:txBody>
          <a:bodyPr/>
          <a:lstStyle/>
          <a:p>
            <a:fld id="{F6F8042C-985E-034B-BB41-2A1F3109AE7A}" type="slidenum">
              <a:rPr lang="en-US" smtClean="0"/>
              <a:t>51</a:t>
            </a:fld>
            <a:endParaRPr lang="en-US"/>
          </a:p>
        </p:txBody>
      </p:sp>
    </p:spTree>
    <p:extLst>
      <p:ext uri="{BB962C8B-B14F-4D97-AF65-F5344CB8AC3E}">
        <p14:creationId xmlns:p14="http://schemas.microsoft.com/office/powerpoint/2010/main" val="11470840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065A69A-4FDD-46CC-A9E6-4602B4AA9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3192" y="1135430"/>
            <a:ext cx="5393897" cy="431511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AA10A15-CE42-4FA4-A2B0-3E7FF8314BB4}"/>
              </a:ext>
            </a:extLst>
          </p:cNvPr>
          <p:cNvSpPr txBox="1"/>
          <p:nvPr/>
        </p:nvSpPr>
        <p:spPr>
          <a:xfrm>
            <a:off x="5529927" y="6348706"/>
            <a:ext cx="3529851" cy="300082"/>
          </a:xfrm>
          <a:prstGeom prst="rect">
            <a:avLst/>
          </a:prstGeom>
          <a:noFill/>
        </p:spPr>
        <p:txBody>
          <a:bodyPr wrap="square">
            <a:spAutoFit/>
          </a:bodyPr>
          <a:lstStyle/>
          <a:p>
            <a:r>
              <a:rPr lang="en-US" sz="1350" dirty="0"/>
              <a:t>https://www.ayanaelizabeth.com/climatevenn</a:t>
            </a:r>
          </a:p>
        </p:txBody>
      </p:sp>
      <p:sp>
        <p:nvSpPr>
          <p:cNvPr id="7" name="Title 3">
            <a:extLst>
              <a:ext uri="{FF2B5EF4-FFF2-40B4-BE49-F238E27FC236}">
                <a16:creationId xmlns:a16="http://schemas.microsoft.com/office/drawing/2014/main" id="{95C36FAF-5874-48FC-B285-C568810EB0DC}"/>
              </a:ext>
            </a:extLst>
          </p:cNvPr>
          <p:cNvSpPr>
            <a:spLocks noGrp="1"/>
          </p:cNvSpPr>
          <p:nvPr>
            <p:ph type="title"/>
          </p:nvPr>
        </p:nvSpPr>
        <p:spPr>
          <a:xfrm>
            <a:off x="513516" y="343690"/>
            <a:ext cx="7886700" cy="705824"/>
          </a:xfrm>
        </p:spPr>
        <p:txBody>
          <a:bodyPr>
            <a:normAutofit fontScale="90000"/>
          </a:bodyPr>
          <a:lstStyle/>
          <a:p>
            <a:r>
              <a:rPr lang="en-US" dirty="0"/>
              <a:t>So what can I do?</a:t>
            </a:r>
          </a:p>
        </p:txBody>
      </p:sp>
      <p:pic>
        <p:nvPicPr>
          <p:cNvPr id="1028" name="Picture 4" descr="Ayana Elizabeth Johnson, Ph.D. - 2017 - Courtesy: Ayana Elizabeth Johnson">
            <a:extLst>
              <a:ext uri="{FF2B5EF4-FFF2-40B4-BE49-F238E27FC236}">
                <a16:creationId xmlns:a16="http://schemas.microsoft.com/office/drawing/2014/main" id="{21F8028E-28E0-4606-BDB1-B6121737288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931"/>
          <a:stretch/>
        </p:blipFill>
        <p:spPr bwMode="auto">
          <a:xfrm>
            <a:off x="7155483" y="4344196"/>
            <a:ext cx="1546835" cy="1857797"/>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940015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1B0E2C-0E89-4244-909A-6A44DFC72FFD}"/>
              </a:ext>
            </a:extLst>
          </p:cNvPr>
          <p:cNvSpPr>
            <a:spLocks noGrp="1"/>
          </p:cNvSpPr>
          <p:nvPr>
            <p:ph type="title"/>
          </p:nvPr>
        </p:nvSpPr>
        <p:spPr/>
        <p:txBody>
          <a:bodyPr/>
          <a:lstStyle/>
          <a:p>
            <a:r>
              <a:rPr lang="en-US" dirty="0"/>
              <a:t>Bonus: old activity</a:t>
            </a:r>
          </a:p>
        </p:txBody>
      </p:sp>
      <p:sp>
        <p:nvSpPr>
          <p:cNvPr id="6" name="Text Placeholder 5">
            <a:extLst>
              <a:ext uri="{FF2B5EF4-FFF2-40B4-BE49-F238E27FC236}">
                <a16:creationId xmlns:a16="http://schemas.microsoft.com/office/drawing/2014/main" id="{EC976BDB-4226-40BF-965C-C1FEBC72F346}"/>
              </a:ext>
            </a:extLst>
          </p:cNvPr>
          <p:cNvSpPr>
            <a:spLocks noGrp="1"/>
          </p:cNvSpPr>
          <p:nvPr>
            <p:ph type="body" idx="1"/>
          </p:nvPr>
        </p:nvSpPr>
        <p:spPr/>
        <p:txBody>
          <a:bodyPr/>
          <a:lstStyle/>
          <a:p>
            <a:r>
              <a:rPr lang="en-US" dirty="0"/>
              <a:t>(from 2019)</a:t>
            </a:r>
          </a:p>
        </p:txBody>
      </p:sp>
      <p:sp>
        <p:nvSpPr>
          <p:cNvPr id="4" name="Slide Number Placeholder 3">
            <a:extLst>
              <a:ext uri="{FF2B5EF4-FFF2-40B4-BE49-F238E27FC236}">
                <a16:creationId xmlns:a16="http://schemas.microsoft.com/office/drawing/2014/main" id="{9DB239CD-8401-4719-B85A-6AE0E2866A69}"/>
              </a:ext>
            </a:extLst>
          </p:cNvPr>
          <p:cNvSpPr>
            <a:spLocks noGrp="1"/>
          </p:cNvSpPr>
          <p:nvPr>
            <p:ph type="sldNum" sz="quarter" idx="12"/>
          </p:nvPr>
        </p:nvSpPr>
        <p:spPr/>
        <p:txBody>
          <a:bodyPr/>
          <a:lstStyle/>
          <a:p>
            <a:fld id="{F6F8042C-985E-034B-BB41-2A1F3109AE7A}" type="slidenum">
              <a:rPr lang="en-US" smtClean="0"/>
              <a:t>53</a:t>
            </a:fld>
            <a:endParaRPr lang="en-US"/>
          </a:p>
        </p:txBody>
      </p:sp>
    </p:spTree>
    <p:extLst>
      <p:ext uri="{BB962C8B-B14F-4D97-AF65-F5344CB8AC3E}">
        <p14:creationId xmlns:p14="http://schemas.microsoft.com/office/powerpoint/2010/main" val="376457079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786"/>
            <a:ext cx="7886700" cy="1325563"/>
          </a:xfrm>
        </p:spPr>
        <p:txBody>
          <a:bodyPr>
            <a:normAutofit fontScale="90000"/>
          </a:bodyPr>
          <a:lstStyle/>
          <a:p>
            <a:r>
              <a:rPr lang="en-US" dirty="0"/>
              <a:t>Activity: design a study to investigate the “battle of the thermostat”</a:t>
            </a:r>
          </a:p>
        </p:txBody>
      </p:sp>
      <p:sp>
        <p:nvSpPr>
          <p:cNvPr id="3" name="Content Placeholder 2"/>
          <p:cNvSpPr>
            <a:spLocks noGrp="1"/>
          </p:cNvSpPr>
          <p:nvPr>
            <p:ph idx="1"/>
          </p:nvPr>
        </p:nvSpPr>
        <p:spPr>
          <a:xfrm>
            <a:off x="628650" y="1239520"/>
            <a:ext cx="8190230" cy="5585354"/>
          </a:xfrm>
        </p:spPr>
        <p:txBody>
          <a:bodyPr>
            <a:noAutofit/>
          </a:bodyPr>
          <a:lstStyle/>
          <a:p>
            <a:r>
              <a:rPr lang="en-US" sz="1800" dirty="0"/>
              <a:t>There have been claims that women like/need warmer office temperatures than men and office temperatures are generally set to standards from the 1970s based on men wearing suits</a:t>
            </a:r>
          </a:p>
          <a:p>
            <a:r>
              <a:rPr lang="en-US" sz="1800" dirty="0"/>
              <a:t>Temperature might impact performance and </a:t>
            </a:r>
            <a:r>
              <a:rPr lang="en-US" sz="1800" dirty="0" err="1"/>
              <a:t>and</a:t>
            </a:r>
            <a:r>
              <a:rPr lang="en-US" sz="1800" dirty="0"/>
              <a:t> other outcomes? </a:t>
            </a:r>
            <a:br>
              <a:rPr lang="en-US" sz="1800" dirty="0"/>
            </a:br>
            <a:r>
              <a:rPr lang="en-US" sz="1800" dirty="0"/>
              <a:t>e.g., SAT scores are 4% higher for high school boys than girls </a:t>
            </a:r>
          </a:p>
          <a:p>
            <a:r>
              <a:rPr lang="en-US" sz="1800" dirty="0"/>
              <a:t>You are interested in issues of gender equality in educational environments/workplace and want to study this issue further</a:t>
            </a:r>
          </a:p>
          <a:p>
            <a:r>
              <a:rPr lang="en-US" sz="1800" dirty="0"/>
              <a:t>PART I: In 6 groups, you will:</a:t>
            </a:r>
          </a:p>
          <a:p>
            <a:pPr marL="800100" lvl="1" indent="-342900">
              <a:buFont typeface="+mj-lt"/>
              <a:buAutoNum type="arabicPeriod"/>
            </a:pPr>
            <a:r>
              <a:rPr lang="en-US" sz="1400" dirty="0"/>
              <a:t>Develop a research question/hypothetical study (w/ assigned design) around this topic</a:t>
            </a:r>
          </a:p>
          <a:p>
            <a:pPr marL="800100" lvl="1" indent="-342900">
              <a:buFont typeface="+mj-lt"/>
              <a:buAutoNum type="arabicPeriod"/>
            </a:pPr>
            <a:r>
              <a:rPr lang="en-US" sz="1400" dirty="0"/>
              <a:t>Groups pair up to refine research question/study </a:t>
            </a:r>
          </a:p>
          <a:p>
            <a:pPr marL="800100" lvl="1" indent="-342900">
              <a:buFont typeface="+mj-lt"/>
              <a:buAutoNum type="arabicPeriod"/>
            </a:pPr>
            <a:r>
              <a:rPr lang="en-US" sz="1400" dirty="0"/>
              <a:t>Present to the class</a:t>
            </a:r>
          </a:p>
          <a:p>
            <a:pPr marL="457200" lvl="1" indent="0">
              <a:buNone/>
            </a:pPr>
            <a:r>
              <a:rPr lang="en-US" sz="1400" dirty="0"/>
              <a:t>------------------------------</a:t>
            </a:r>
          </a:p>
          <a:p>
            <a:pPr>
              <a:spcBef>
                <a:spcPts val="0"/>
              </a:spcBef>
            </a:pPr>
            <a:endParaRPr lang="en-US" sz="1600" dirty="0"/>
          </a:p>
          <a:p>
            <a:pPr>
              <a:spcBef>
                <a:spcPts val="0"/>
              </a:spcBef>
            </a:pPr>
            <a:r>
              <a:rPr lang="en-US" sz="1600" dirty="0"/>
              <a:t>PART II: Review a recent study </a:t>
            </a:r>
            <a:r>
              <a:rPr lang="en-US" sz="1600" dirty="0">
                <a:solidFill>
                  <a:srgbClr val="0070C0"/>
                </a:solidFill>
              </a:rPr>
              <a:t>(highly publicized in popular press)</a:t>
            </a:r>
            <a:r>
              <a:rPr lang="en-US" sz="1600" dirty="0"/>
              <a:t> on this topic</a:t>
            </a:r>
          </a:p>
          <a:p>
            <a:pPr>
              <a:spcBef>
                <a:spcPts val="0"/>
              </a:spcBef>
            </a:pPr>
            <a:r>
              <a:rPr lang="en-US" sz="1600" dirty="0"/>
              <a:t>Groups/all: Critique the published study, comparing it to your proposals</a:t>
            </a:r>
            <a:endParaRPr lang="en-US" sz="2000" dirty="0"/>
          </a:p>
          <a:p>
            <a:endParaRPr lang="en-US" sz="1200" dirty="0">
              <a:solidFill>
                <a:srgbClr val="0070C0"/>
              </a:solidFill>
            </a:endParaRPr>
          </a:p>
          <a:p>
            <a:pPr>
              <a:lnSpc>
                <a:spcPct val="100000"/>
              </a:lnSpc>
              <a:spcBef>
                <a:spcPts val="0"/>
              </a:spcBef>
            </a:pPr>
            <a:r>
              <a:rPr lang="en-US" sz="1200" dirty="0">
                <a:solidFill>
                  <a:srgbClr val="0070C0"/>
                </a:solidFill>
              </a:rPr>
              <a:t>https://www.nytimes.com/2019/05/22/health/women-temperature-tests.html</a:t>
            </a:r>
          </a:p>
          <a:p>
            <a:pPr>
              <a:lnSpc>
                <a:spcPct val="100000"/>
              </a:lnSpc>
              <a:spcBef>
                <a:spcPts val="0"/>
              </a:spcBef>
            </a:pPr>
            <a:r>
              <a:rPr lang="en-US" sz="1200" dirty="0">
                <a:solidFill>
                  <a:srgbClr val="0070C0"/>
                </a:solidFill>
                <a:hlinkClick r:id="rId2"/>
              </a:rPr>
              <a:t>https://news.usc.edu/157448/female-productivity-warmer-temperature/</a:t>
            </a:r>
            <a:endParaRPr lang="en-US" sz="1200" dirty="0">
              <a:solidFill>
                <a:srgbClr val="0070C0"/>
              </a:solidFill>
            </a:endParaRPr>
          </a:p>
          <a:p>
            <a:pPr>
              <a:lnSpc>
                <a:spcPct val="100000"/>
              </a:lnSpc>
              <a:spcBef>
                <a:spcPts val="0"/>
              </a:spcBef>
            </a:pPr>
            <a:r>
              <a:rPr lang="en-US" sz="1200" dirty="0">
                <a:hlinkClick r:id="rId3"/>
              </a:rPr>
              <a:t>https://reports.collegeboard.org/pdf/2018-total-group-sat-suite-assessments-annual-report.pdf</a:t>
            </a:r>
            <a:endParaRPr lang="en-US" sz="1200" dirty="0"/>
          </a:p>
        </p:txBody>
      </p:sp>
    </p:spTree>
    <p:extLst>
      <p:ext uri="{BB962C8B-B14F-4D97-AF65-F5344CB8AC3E}">
        <p14:creationId xmlns:p14="http://schemas.microsoft.com/office/powerpoint/2010/main" val="280284878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2EF21-AFC7-8246-9773-E7517F55278D}"/>
              </a:ext>
            </a:extLst>
          </p:cNvPr>
          <p:cNvSpPr>
            <a:spLocks noGrp="1"/>
          </p:cNvSpPr>
          <p:nvPr>
            <p:ph type="title"/>
          </p:nvPr>
        </p:nvSpPr>
        <p:spPr>
          <a:xfrm>
            <a:off x="304800" y="165419"/>
            <a:ext cx="8554720" cy="691514"/>
          </a:xfrm>
        </p:spPr>
        <p:txBody>
          <a:bodyPr>
            <a:noAutofit/>
          </a:bodyPr>
          <a:lstStyle/>
          <a:p>
            <a:r>
              <a:rPr lang="en-US" sz="3600" dirty="0"/>
              <a:t>Groups </a:t>
            </a:r>
            <a:r>
              <a:rPr lang="en-US" sz="2800" dirty="0"/>
              <a:t>(13 students </a:t>
            </a:r>
            <a:r>
              <a:rPr lang="en-US" sz="2800" dirty="0">
                <a:sym typeface="Wingdings" panose="05000000000000000000" pitchFamily="2" charset="2"/>
              </a:rPr>
              <a:t> 5 groups of 2, 1 group of 3)</a:t>
            </a:r>
            <a:endParaRPr lang="en-US" sz="2800" dirty="0"/>
          </a:p>
        </p:txBody>
      </p:sp>
      <p:sp>
        <p:nvSpPr>
          <p:cNvPr id="3" name="Content Placeholder 2">
            <a:extLst>
              <a:ext uri="{FF2B5EF4-FFF2-40B4-BE49-F238E27FC236}">
                <a16:creationId xmlns:a16="http://schemas.microsoft.com/office/drawing/2014/main" id="{2F6DCE3C-9471-5F42-A087-118D5F471F82}"/>
              </a:ext>
            </a:extLst>
          </p:cNvPr>
          <p:cNvSpPr>
            <a:spLocks noGrp="1"/>
          </p:cNvSpPr>
          <p:nvPr>
            <p:ph idx="1"/>
          </p:nvPr>
        </p:nvSpPr>
        <p:spPr>
          <a:xfrm>
            <a:off x="628650" y="1056641"/>
            <a:ext cx="7886700" cy="5120322"/>
          </a:xfrm>
        </p:spPr>
        <p:txBody>
          <a:bodyPr/>
          <a:lstStyle/>
          <a:p>
            <a:r>
              <a:rPr lang="en-US" dirty="0"/>
              <a:t>Group 1: Randomized controlled trial</a:t>
            </a:r>
          </a:p>
          <a:p>
            <a:r>
              <a:rPr lang="en-US" dirty="0"/>
              <a:t>Group 2: Cross-sectional</a:t>
            </a:r>
          </a:p>
          <a:p>
            <a:endParaRPr lang="en-US" dirty="0"/>
          </a:p>
          <a:p>
            <a:r>
              <a:rPr lang="en-US" dirty="0"/>
              <a:t>Group 3: Cohort</a:t>
            </a:r>
          </a:p>
          <a:p>
            <a:r>
              <a:rPr lang="en-US" dirty="0"/>
              <a:t>Group 4: Case-control</a:t>
            </a:r>
          </a:p>
          <a:p>
            <a:endParaRPr lang="en-US" dirty="0"/>
          </a:p>
          <a:p>
            <a:r>
              <a:rPr lang="en-US" dirty="0"/>
              <a:t>Group 5: Ecological </a:t>
            </a:r>
          </a:p>
          <a:p>
            <a:r>
              <a:rPr lang="en-US" dirty="0"/>
              <a:t>Group 6: Randomized controlled trial</a:t>
            </a:r>
          </a:p>
        </p:txBody>
      </p:sp>
      <p:sp>
        <p:nvSpPr>
          <p:cNvPr id="4" name="Slide Number Placeholder 3">
            <a:extLst>
              <a:ext uri="{FF2B5EF4-FFF2-40B4-BE49-F238E27FC236}">
                <a16:creationId xmlns:a16="http://schemas.microsoft.com/office/drawing/2014/main" id="{688AA520-28BE-9B45-905C-F677CE04B1FB}"/>
              </a:ext>
            </a:extLst>
          </p:cNvPr>
          <p:cNvSpPr>
            <a:spLocks noGrp="1"/>
          </p:cNvSpPr>
          <p:nvPr>
            <p:ph type="sldNum" sz="quarter" idx="12"/>
          </p:nvPr>
        </p:nvSpPr>
        <p:spPr/>
        <p:txBody>
          <a:bodyPr/>
          <a:lstStyle/>
          <a:p>
            <a:fld id="{F6F8042C-985E-034B-BB41-2A1F3109AE7A}" type="slidenum">
              <a:rPr lang="en-US" smtClean="0"/>
              <a:t>55</a:t>
            </a:fld>
            <a:endParaRPr lang="en-US"/>
          </a:p>
        </p:txBody>
      </p:sp>
    </p:spTree>
    <p:extLst>
      <p:ext uri="{BB962C8B-B14F-4D97-AF65-F5344CB8AC3E}">
        <p14:creationId xmlns:p14="http://schemas.microsoft.com/office/powerpoint/2010/main" val="56774810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680" y="40006"/>
            <a:ext cx="8666480" cy="1325563"/>
          </a:xfrm>
        </p:spPr>
        <p:txBody>
          <a:bodyPr>
            <a:noAutofit/>
          </a:bodyPr>
          <a:lstStyle/>
          <a:p>
            <a:r>
              <a:rPr lang="en-US" sz="3500" dirty="0"/>
              <a:t>Battle for the thermostat: Gender and the</a:t>
            </a:r>
            <a:br>
              <a:rPr lang="en-US" sz="3500" dirty="0"/>
            </a:br>
            <a:r>
              <a:rPr lang="en-US" sz="3500" dirty="0"/>
              <a:t>effect of temperature on cognitive performance</a:t>
            </a:r>
          </a:p>
        </p:txBody>
      </p:sp>
      <p:sp>
        <p:nvSpPr>
          <p:cNvPr id="3" name="Content Placeholder 2"/>
          <p:cNvSpPr>
            <a:spLocks noGrp="1"/>
          </p:cNvSpPr>
          <p:nvPr>
            <p:ph idx="1"/>
          </p:nvPr>
        </p:nvSpPr>
        <p:spPr>
          <a:xfrm>
            <a:off x="628650" y="1365570"/>
            <a:ext cx="7886700" cy="5197156"/>
          </a:xfrm>
        </p:spPr>
        <p:txBody>
          <a:bodyPr>
            <a:normAutofit/>
          </a:bodyPr>
          <a:lstStyle/>
          <a:p>
            <a:pPr marL="0" indent="0">
              <a:buNone/>
            </a:pPr>
            <a:r>
              <a:rPr lang="en-US" sz="1600" b="0" i="0" dirty="0">
                <a:solidFill>
                  <a:srgbClr val="222222"/>
                </a:solidFill>
                <a:effectLst/>
                <a:latin typeface="Arial" panose="020B0604020202020204" pitchFamily="34" charset="0"/>
              </a:rPr>
              <a:t>Chang, Tom Y., and </a:t>
            </a:r>
            <a:r>
              <a:rPr lang="en-US" sz="1600" b="0" i="0" dirty="0" err="1">
                <a:solidFill>
                  <a:srgbClr val="222222"/>
                </a:solidFill>
                <a:effectLst/>
                <a:latin typeface="Arial" panose="020B0604020202020204" pitchFamily="34" charset="0"/>
              </a:rPr>
              <a:t>Agne</a:t>
            </a:r>
            <a:r>
              <a:rPr lang="en-US" sz="1600" b="0" i="0" dirty="0">
                <a:solidFill>
                  <a:srgbClr val="222222"/>
                </a:solidFill>
                <a:effectLst/>
                <a:latin typeface="Arial" panose="020B0604020202020204" pitchFamily="34" charset="0"/>
              </a:rPr>
              <a:t> </a:t>
            </a:r>
            <a:r>
              <a:rPr lang="en-US" sz="1600" b="0" i="0" dirty="0" err="1">
                <a:solidFill>
                  <a:srgbClr val="222222"/>
                </a:solidFill>
                <a:effectLst/>
                <a:latin typeface="Arial" panose="020B0604020202020204" pitchFamily="34" charset="0"/>
              </a:rPr>
              <a:t>Kajackaite</a:t>
            </a:r>
            <a:r>
              <a:rPr lang="en-US" sz="1600" b="0" i="0" dirty="0">
                <a:solidFill>
                  <a:srgbClr val="222222"/>
                </a:solidFill>
                <a:effectLst/>
                <a:latin typeface="Arial" panose="020B0604020202020204" pitchFamily="34" charset="0"/>
              </a:rPr>
              <a:t>. "Battle for the thermostat: Gender and the effect of temperature on cognitive performance." </a:t>
            </a:r>
            <a:r>
              <a:rPr lang="en-US" sz="1600" b="0" i="1" dirty="0" err="1">
                <a:solidFill>
                  <a:srgbClr val="222222"/>
                </a:solidFill>
                <a:effectLst/>
                <a:latin typeface="Arial" panose="020B0604020202020204" pitchFamily="34" charset="0"/>
              </a:rPr>
              <a:t>PloS</a:t>
            </a:r>
            <a:r>
              <a:rPr lang="en-US" sz="1600" b="0" i="1" dirty="0">
                <a:solidFill>
                  <a:srgbClr val="222222"/>
                </a:solidFill>
                <a:effectLst/>
                <a:latin typeface="Arial" panose="020B0604020202020204" pitchFamily="34" charset="0"/>
              </a:rPr>
              <a:t> one</a:t>
            </a:r>
            <a:r>
              <a:rPr lang="en-US" sz="1600" b="0" i="0" dirty="0">
                <a:solidFill>
                  <a:srgbClr val="222222"/>
                </a:solidFill>
                <a:effectLst/>
                <a:latin typeface="Arial" panose="020B0604020202020204" pitchFamily="34" charset="0"/>
              </a:rPr>
              <a:t> 14.5 (2019): e0216362.</a:t>
            </a:r>
            <a:br>
              <a:rPr lang="en-US" dirty="0"/>
            </a:br>
            <a:r>
              <a:rPr lang="en-US" sz="1800" dirty="0">
                <a:hlinkClick r:id="rId2"/>
              </a:rPr>
              <a:t>https://journals.plos.org/plosone/article?id=10.1371/journal.pone.0216362</a:t>
            </a:r>
            <a:endParaRPr lang="en-US" sz="1800" dirty="0"/>
          </a:p>
          <a:p>
            <a:pPr marL="0" indent="0">
              <a:buNone/>
            </a:pPr>
            <a:endParaRPr lang="en-US" sz="1800" dirty="0"/>
          </a:p>
          <a:p>
            <a:r>
              <a:rPr lang="en-US" dirty="0"/>
              <a:t>Randomized laboratory experiment</a:t>
            </a:r>
          </a:p>
          <a:p>
            <a:r>
              <a:rPr lang="en-US" dirty="0"/>
              <a:t>Population: 543 students in Berlin, Germany (randomly selected from convenience sample)</a:t>
            </a:r>
          </a:p>
          <a:p>
            <a:r>
              <a:rPr lang="en-US" dirty="0"/>
              <a:t>Exposure: room temperature varied from 61-91 F</a:t>
            </a:r>
          </a:p>
          <a:p>
            <a:r>
              <a:rPr lang="en-US" dirty="0"/>
              <a:t>Outcome: performance on 3 tests </a:t>
            </a:r>
            <a:br>
              <a:rPr lang="en-US" dirty="0"/>
            </a:br>
            <a:r>
              <a:rPr lang="en-US" dirty="0"/>
              <a:t>(math, verbal, cognitive reflection) </a:t>
            </a:r>
          </a:p>
          <a:p>
            <a:r>
              <a:rPr lang="en-US" dirty="0"/>
              <a:t>Time: tests took &lt; 1 hour</a:t>
            </a:r>
          </a:p>
        </p:txBody>
      </p:sp>
      <p:sp>
        <p:nvSpPr>
          <p:cNvPr id="4" name="Slide Number Placeholder 3"/>
          <p:cNvSpPr>
            <a:spLocks noGrp="1"/>
          </p:cNvSpPr>
          <p:nvPr>
            <p:ph type="sldNum" sz="quarter" idx="12"/>
          </p:nvPr>
        </p:nvSpPr>
        <p:spPr/>
        <p:txBody>
          <a:bodyPr/>
          <a:lstStyle/>
          <a:p>
            <a:fld id="{F6F8042C-985E-034B-BB41-2A1F3109AE7A}" type="slidenum">
              <a:rPr lang="en-US" smtClean="0"/>
              <a:t>56</a:t>
            </a:fld>
            <a:endParaRPr lang="en-US"/>
          </a:p>
        </p:txBody>
      </p:sp>
    </p:spTree>
    <p:extLst>
      <p:ext uri="{BB962C8B-B14F-4D97-AF65-F5344CB8AC3E}">
        <p14:creationId xmlns:p14="http://schemas.microsoft.com/office/powerpoint/2010/main" val="2434537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6F8042C-985E-034B-BB41-2A1F3109AE7A}" type="slidenum">
              <a:rPr lang="en-US" smtClean="0"/>
              <a:t>57</a:t>
            </a:fld>
            <a:endParaRPr lang="en-US"/>
          </a:p>
        </p:txBody>
      </p:sp>
      <p:sp>
        <p:nvSpPr>
          <p:cNvPr id="5" name="Title 1"/>
          <p:cNvSpPr txBox="1">
            <a:spLocks/>
          </p:cNvSpPr>
          <p:nvPr/>
        </p:nvSpPr>
        <p:spPr>
          <a:xfrm>
            <a:off x="233680" y="40006"/>
            <a:ext cx="866648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tx1"/>
                </a:solidFill>
                <a:latin typeface="+mj-lt"/>
                <a:ea typeface="+mj-ea"/>
                <a:cs typeface="Arial" panose="020B0604020202020204" pitchFamily="34" charset="0"/>
              </a:defRPr>
            </a:lvl1pPr>
          </a:lstStyle>
          <a:p>
            <a:r>
              <a:rPr lang="en-US" sz="3500"/>
              <a:t>Battle for the thermostat: Gender and the</a:t>
            </a:r>
            <a:br>
              <a:rPr lang="en-US" sz="3500"/>
            </a:br>
            <a:r>
              <a:rPr lang="en-US" sz="3500"/>
              <a:t>effect of temperature on cognitive performance</a:t>
            </a:r>
            <a:endParaRPr lang="en-US" sz="3500" dirty="0"/>
          </a:p>
        </p:txBody>
      </p:sp>
      <p:pic>
        <p:nvPicPr>
          <p:cNvPr id="6" name="Picture 5"/>
          <p:cNvPicPr>
            <a:picLocks noChangeAspect="1"/>
          </p:cNvPicPr>
          <p:nvPr/>
        </p:nvPicPr>
        <p:blipFill>
          <a:blip r:embed="rId2"/>
          <a:stretch>
            <a:fillRect/>
          </a:stretch>
        </p:blipFill>
        <p:spPr>
          <a:xfrm>
            <a:off x="735648" y="1441340"/>
            <a:ext cx="7779702" cy="1024818"/>
          </a:xfrm>
          <a:prstGeom prst="rect">
            <a:avLst/>
          </a:prstGeom>
        </p:spPr>
      </p:pic>
      <p:pic>
        <p:nvPicPr>
          <p:cNvPr id="7" name="Picture 6"/>
          <p:cNvPicPr>
            <a:picLocks noChangeAspect="1"/>
          </p:cNvPicPr>
          <p:nvPr/>
        </p:nvPicPr>
        <p:blipFill>
          <a:blip r:embed="rId3"/>
          <a:stretch>
            <a:fillRect/>
          </a:stretch>
        </p:blipFill>
        <p:spPr>
          <a:xfrm>
            <a:off x="233680" y="3024929"/>
            <a:ext cx="3962857" cy="2915284"/>
          </a:xfrm>
          <a:prstGeom prst="rect">
            <a:avLst/>
          </a:prstGeom>
        </p:spPr>
      </p:pic>
      <p:pic>
        <p:nvPicPr>
          <p:cNvPr id="8" name="Picture 7"/>
          <p:cNvPicPr>
            <a:picLocks noChangeAspect="1"/>
          </p:cNvPicPr>
          <p:nvPr/>
        </p:nvPicPr>
        <p:blipFill>
          <a:blip r:embed="rId4"/>
          <a:stretch>
            <a:fillRect/>
          </a:stretch>
        </p:blipFill>
        <p:spPr>
          <a:xfrm>
            <a:off x="4734560" y="3177364"/>
            <a:ext cx="4010025" cy="2856549"/>
          </a:xfrm>
          <a:prstGeom prst="rect">
            <a:avLst/>
          </a:prstGeom>
        </p:spPr>
      </p:pic>
      <p:sp>
        <p:nvSpPr>
          <p:cNvPr id="9" name="TextBox 8"/>
          <p:cNvSpPr txBox="1"/>
          <p:nvPr/>
        </p:nvSpPr>
        <p:spPr>
          <a:xfrm>
            <a:off x="999808" y="2650128"/>
            <a:ext cx="2928725" cy="369332"/>
          </a:xfrm>
          <a:prstGeom prst="rect">
            <a:avLst/>
          </a:prstGeom>
          <a:noFill/>
        </p:spPr>
        <p:txBody>
          <a:bodyPr wrap="square" rtlCol="0">
            <a:spAutoFit/>
          </a:bodyPr>
          <a:lstStyle/>
          <a:p>
            <a:r>
              <a:rPr lang="en-US" dirty="0"/>
              <a:t>Not accounting for sex</a:t>
            </a:r>
          </a:p>
        </p:txBody>
      </p:sp>
      <p:sp>
        <p:nvSpPr>
          <p:cNvPr id="10" name="TextBox 9"/>
          <p:cNvSpPr txBox="1"/>
          <p:nvPr/>
        </p:nvSpPr>
        <p:spPr>
          <a:xfrm>
            <a:off x="5586625" y="2715308"/>
            <a:ext cx="2928725" cy="369332"/>
          </a:xfrm>
          <a:prstGeom prst="rect">
            <a:avLst/>
          </a:prstGeom>
          <a:noFill/>
        </p:spPr>
        <p:txBody>
          <a:bodyPr wrap="square" rtlCol="0">
            <a:spAutoFit/>
          </a:bodyPr>
          <a:lstStyle/>
          <a:p>
            <a:r>
              <a:rPr lang="en-US" dirty="0"/>
              <a:t>Accounting for sex</a:t>
            </a:r>
          </a:p>
        </p:txBody>
      </p:sp>
    </p:spTree>
    <p:extLst>
      <p:ext uri="{BB962C8B-B14F-4D97-AF65-F5344CB8AC3E}">
        <p14:creationId xmlns:p14="http://schemas.microsoft.com/office/powerpoint/2010/main" val="354337202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Critique this study</a:t>
            </a:r>
          </a:p>
        </p:txBody>
      </p:sp>
      <p:sp>
        <p:nvSpPr>
          <p:cNvPr id="3" name="Content Placeholder 2"/>
          <p:cNvSpPr>
            <a:spLocks noGrp="1"/>
          </p:cNvSpPr>
          <p:nvPr>
            <p:ph idx="1"/>
          </p:nvPr>
        </p:nvSpPr>
        <p:spPr>
          <a:xfrm>
            <a:off x="628650" y="1513840"/>
            <a:ext cx="8047990" cy="4663123"/>
          </a:xfrm>
        </p:spPr>
        <p:txBody>
          <a:bodyPr/>
          <a:lstStyle/>
          <a:p>
            <a:r>
              <a:rPr lang="en-US" dirty="0"/>
              <a:t>What are some strengths/weaknesses of this study?</a:t>
            </a:r>
          </a:p>
          <a:p>
            <a:endParaRPr lang="en-US" dirty="0"/>
          </a:p>
          <a:p>
            <a:r>
              <a:rPr lang="en-US" dirty="0"/>
              <a:t>Read the study/brainstorm with your group</a:t>
            </a:r>
          </a:p>
          <a:p>
            <a:endParaRPr lang="en-US" dirty="0"/>
          </a:p>
          <a:p>
            <a:r>
              <a:rPr lang="en-US" dirty="0"/>
              <a:t>We’ll discuss together</a:t>
            </a:r>
          </a:p>
        </p:txBody>
      </p:sp>
      <p:sp>
        <p:nvSpPr>
          <p:cNvPr id="4" name="Slide Number Placeholder 3"/>
          <p:cNvSpPr>
            <a:spLocks noGrp="1"/>
          </p:cNvSpPr>
          <p:nvPr>
            <p:ph type="sldNum" sz="quarter" idx="12"/>
          </p:nvPr>
        </p:nvSpPr>
        <p:spPr/>
        <p:txBody>
          <a:bodyPr/>
          <a:lstStyle/>
          <a:p>
            <a:fld id="{F6F8042C-985E-034B-BB41-2A1F3109AE7A}" type="slidenum">
              <a:rPr lang="en-US" smtClean="0"/>
              <a:t>58</a:t>
            </a:fld>
            <a:endParaRPr lang="en-US"/>
          </a:p>
        </p:txBody>
      </p:sp>
    </p:spTree>
    <p:extLst>
      <p:ext uri="{BB962C8B-B14F-4D97-AF65-F5344CB8AC3E}">
        <p14:creationId xmlns:p14="http://schemas.microsoft.com/office/powerpoint/2010/main" val="217895741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0794"/>
            <a:ext cx="7886700" cy="1325563"/>
          </a:xfrm>
        </p:spPr>
        <p:txBody>
          <a:bodyPr>
            <a:normAutofit/>
          </a:bodyPr>
          <a:lstStyle/>
          <a:p>
            <a:r>
              <a:rPr lang="en-US" sz="3600" b="0" dirty="0"/>
              <a:t>Example critiques</a:t>
            </a:r>
            <a:br>
              <a:rPr lang="en-US" sz="3600" dirty="0"/>
            </a:br>
            <a:r>
              <a:rPr lang="en-US" sz="2000" dirty="0"/>
              <a:t>(some drawn from comments on </a:t>
            </a:r>
            <a:r>
              <a:rPr lang="en-US" sz="2000" dirty="0" err="1"/>
              <a:t>Nytimes</a:t>
            </a:r>
            <a:r>
              <a:rPr lang="en-US" sz="2000" dirty="0"/>
              <a:t>, PLoS One)</a:t>
            </a:r>
            <a:endParaRPr lang="en-US" sz="3600" dirty="0"/>
          </a:p>
        </p:txBody>
      </p:sp>
      <p:sp>
        <p:nvSpPr>
          <p:cNvPr id="3" name="Content Placeholder 2"/>
          <p:cNvSpPr>
            <a:spLocks noGrp="1"/>
          </p:cNvSpPr>
          <p:nvPr>
            <p:ph idx="1"/>
          </p:nvPr>
        </p:nvSpPr>
        <p:spPr>
          <a:xfrm>
            <a:off x="628650" y="1229360"/>
            <a:ext cx="7886700" cy="4947603"/>
          </a:xfrm>
        </p:spPr>
        <p:txBody>
          <a:bodyPr>
            <a:normAutofit fontScale="77500" lnSpcReduction="20000"/>
          </a:bodyPr>
          <a:lstStyle/>
          <a:p>
            <a:r>
              <a:rPr lang="en-US" dirty="0"/>
              <a:t>The study focuses on college-aged participants. Would it be different for men and women in there 30s, 40s, 50s, or 60s? (women: post-menopause)</a:t>
            </a:r>
            <a:endParaRPr lang="en-US" sz="3600" dirty="0"/>
          </a:p>
          <a:p>
            <a:r>
              <a:rPr lang="en-US" dirty="0"/>
              <a:t>Temporality of exposure-response?</a:t>
            </a:r>
          </a:p>
          <a:p>
            <a:pPr lvl="1"/>
            <a:r>
              <a:rPr lang="en-US" dirty="0"/>
              <a:t>What if the participants are put in the same conditions day after day for years, which would better simulate an office environment. Would that cause a different outcome?</a:t>
            </a:r>
            <a:endParaRPr lang="en-US" sz="3200" dirty="0"/>
          </a:p>
          <a:p>
            <a:r>
              <a:rPr lang="en-US" dirty="0"/>
              <a:t>Account for body size/weight, muscle mass, fitness level</a:t>
            </a:r>
            <a:endParaRPr lang="en-US" sz="3600" dirty="0"/>
          </a:p>
          <a:p>
            <a:pPr lvl="1"/>
            <a:r>
              <a:rPr lang="en-US" dirty="0"/>
              <a:t>Body size: surface-to-mass ratio is smaller for bigger people making it harder for them to cool down; for smaller people heat loss in cold environments is a bigger deal</a:t>
            </a:r>
            <a:endParaRPr lang="en-US" sz="3200" dirty="0"/>
          </a:p>
          <a:p>
            <a:r>
              <a:rPr lang="en-US" dirty="0"/>
              <a:t>Control for clothing type? Body temperature prior to study entry?</a:t>
            </a:r>
          </a:p>
          <a:p>
            <a:r>
              <a:rPr lang="en-US" dirty="0"/>
              <a:t>Control for outdoor temperature/season</a:t>
            </a:r>
            <a:endParaRPr lang="en-US" sz="3600" dirty="0"/>
          </a:p>
          <a:p>
            <a:r>
              <a:rPr lang="en-US" dirty="0"/>
              <a:t>Cheating?</a:t>
            </a:r>
            <a:endParaRPr lang="en-US" sz="3600" dirty="0"/>
          </a:p>
          <a:p>
            <a:r>
              <a:rPr lang="en-US" dirty="0"/>
              <a:t>Participants </a:t>
            </a:r>
            <a:r>
              <a:rPr lang="en-US" dirty="0" err="1"/>
              <a:t>unblinded</a:t>
            </a:r>
            <a:r>
              <a:rPr lang="en-US" dirty="0"/>
              <a:t> to experimental factor (temperature)</a:t>
            </a:r>
            <a:endParaRPr lang="en-US" sz="3200" dirty="0"/>
          </a:p>
          <a:p>
            <a:r>
              <a:rPr lang="en-US" sz="2900" dirty="0"/>
              <a:t>Generalization? Cultural differences in Germany</a:t>
            </a:r>
            <a:endParaRPr lang="en-US" sz="2300" dirty="0"/>
          </a:p>
        </p:txBody>
      </p:sp>
      <p:sp>
        <p:nvSpPr>
          <p:cNvPr id="4" name="Slide Number Placeholder 3"/>
          <p:cNvSpPr>
            <a:spLocks noGrp="1"/>
          </p:cNvSpPr>
          <p:nvPr>
            <p:ph type="sldNum" sz="quarter" idx="12"/>
          </p:nvPr>
        </p:nvSpPr>
        <p:spPr/>
        <p:txBody>
          <a:bodyPr/>
          <a:lstStyle/>
          <a:p>
            <a:fld id="{F6F8042C-985E-034B-BB41-2A1F3109AE7A}" type="slidenum">
              <a:rPr lang="en-US" smtClean="0"/>
              <a:t>59</a:t>
            </a:fld>
            <a:endParaRPr lang="en-US"/>
          </a:p>
        </p:txBody>
      </p:sp>
    </p:spTree>
    <p:extLst>
      <p:ext uri="{BB962C8B-B14F-4D97-AF65-F5344CB8AC3E}">
        <p14:creationId xmlns:p14="http://schemas.microsoft.com/office/powerpoint/2010/main" val="3313354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9107-772B-4FA5-9582-4DBB2BE8C2D1}"/>
              </a:ext>
            </a:extLst>
          </p:cNvPr>
          <p:cNvSpPr>
            <a:spLocks noGrp="1"/>
          </p:cNvSpPr>
          <p:nvPr>
            <p:ph type="title"/>
          </p:nvPr>
        </p:nvSpPr>
        <p:spPr>
          <a:xfrm>
            <a:off x="527050" y="365126"/>
            <a:ext cx="8197850" cy="1325563"/>
          </a:xfrm>
        </p:spPr>
        <p:txBody>
          <a:bodyPr/>
          <a:lstStyle/>
          <a:p>
            <a:r>
              <a:rPr lang="en-US" dirty="0"/>
              <a:t>First, let’s discuss study designs</a:t>
            </a:r>
          </a:p>
        </p:txBody>
      </p:sp>
      <p:sp>
        <p:nvSpPr>
          <p:cNvPr id="4" name="Slide Number Placeholder 3">
            <a:extLst>
              <a:ext uri="{FF2B5EF4-FFF2-40B4-BE49-F238E27FC236}">
                <a16:creationId xmlns:a16="http://schemas.microsoft.com/office/drawing/2014/main" id="{4C6883A2-7152-46A1-9BBA-2E41A65F4D7F}"/>
              </a:ext>
            </a:extLst>
          </p:cNvPr>
          <p:cNvSpPr>
            <a:spLocks noGrp="1"/>
          </p:cNvSpPr>
          <p:nvPr>
            <p:ph type="sldNum" sz="quarter" idx="12"/>
          </p:nvPr>
        </p:nvSpPr>
        <p:spPr/>
        <p:txBody>
          <a:bodyPr/>
          <a:lstStyle/>
          <a:p>
            <a:fld id="{F6F8042C-985E-034B-BB41-2A1F3109AE7A}" type="slidenum">
              <a:rPr lang="en-US" smtClean="0"/>
              <a:t>6</a:t>
            </a:fld>
            <a:endParaRPr lang="en-US"/>
          </a:p>
        </p:txBody>
      </p:sp>
      <p:pic>
        <p:nvPicPr>
          <p:cNvPr id="2050" name="Picture 2" descr="Road closed. Vector cartoon illustration. Choose your road, short way or  long complicated dangerous way. Concept of strategy decision, future  planning Stock Vector Image &amp; Art - Alamy">
            <a:extLst>
              <a:ext uri="{FF2B5EF4-FFF2-40B4-BE49-F238E27FC236}">
                <a16:creationId xmlns:a16="http://schemas.microsoft.com/office/drawing/2014/main" id="{91D7599C-1D3E-4CA3-B5BF-851C0B5D8CB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564"/>
          <a:stretch/>
        </p:blipFill>
        <p:spPr bwMode="auto">
          <a:xfrm>
            <a:off x="914400" y="1533921"/>
            <a:ext cx="7213600" cy="4665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113066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70CA7-0BF6-41D7-9004-AB8C9CFAF96A}"/>
              </a:ext>
            </a:extLst>
          </p:cNvPr>
          <p:cNvSpPr>
            <a:spLocks noGrp="1"/>
          </p:cNvSpPr>
          <p:nvPr>
            <p:ph type="title"/>
          </p:nvPr>
        </p:nvSpPr>
        <p:spPr>
          <a:xfrm>
            <a:off x="438149" y="149226"/>
            <a:ext cx="8410575" cy="850900"/>
          </a:xfrm>
        </p:spPr>
        <p:txBody>
          <a:bodyPr>
            <a:normAutofit/>
          </a:bodyPr>
          <a:lstStyle/>
          <a:p>
            <a:r>
              <a:rPr lang="en-US" sz="4000" dirty="0"/>
              <a:t>What alternatives might you propose?</a:t>
            </a:r>
          </a:p>
        </p:txBody>
      </p:sp>
      <p:sp>
        <p:nvSpPr>
          <p:cNvPr id="3" name="Content Placeholder 2">
            <a:extLst>
              <a:ext uri="{FF2B5EF4-FFF2-40B4-BE49-F238E27FC236}">
                <a16:creationId xmlns:a16="http://schemas.microsoft.com/office/drawing/2014/main" id="{F87BDA38-A6A5-4078-B648-5507512A456C}"/>
              </a:ext>
            </a:extLst>
          </p:cNvPr>
          <p:cNvSpPr>
            <a:spLocks noGrp="1"/>
          </p:cNvSpPr>
          <p:nvPr>
            <p:ph idx="1"/>
          </p:nvPr>
        </p:nvSpPr>
        <p:spPr>
          <a:xfrm>
            <a:off x="819150" y="990602"/>
            <a:ext cx="7886700" cy="5857874"/>
          </a:xfrm>
        </p:spPr>
        <p:txBody>
          <a:bodyPr>
            <a:normAutofit/>
          </a:bodyPr>
          <a:lstStyle/>
          <a:p>
            <a:r>
              <a:rPr lang="en-US" sz="2400" b="1" dirty="0"/>
              <a:t>P Population</a:t>
            </a:r>
            <a:br>
              <a:rPr lang="en-US" sz="2400" b="1" dirty="0"/>
            </a:br>
            <a:r>
              <a:rPr lang="en-US" sz="2400" dirty="0"/>
              <a:t>What specific population will you test the intervention in?</a:t>
            </a:r>
          </a:p>
          <a:p>
            <a:pPr marL="0" indent="0">
              <a:buNone/>
            </a:pPr>
            <a:endParaRPr lang="en-US" sz="2400" dirty="0"/>
          </a:p>
          <a:p>
            <a:pPr marL="0" indent="0">
              <a:buNone/>
            </a:pPr>
            <a:endParaRPr lang="en-US" sz="2400" dirty="0"/>
          </a:p>
          <a:p>
            <a:endParaRPr lang="en-US" sz="100" dirty="0"/>
          </a:p>
          <a:p>
            <a:r>
              <a:rPr lang="en-US" sz="2400" b="1" dirty="0"/>
              <a:t>I Intervention (or Exposure)</a:t>
            </a:r>
            <a:br>
              <a:rPr lang="en-US" sz="2400" b="1" dirty="0"/>
            </a:br>
            <a:r>
              <a:rPr lang="en-US" sz="2400" dirty="0"/>
              <a:t>What is the intervention/exposure to be investigated?</a:t>
            </a:r>
          </a:p>
          <a:p>
            <a:endParaRPr lang="en-US" sz="100" b="1" dirty="0"/>
          </a:p>
          <a:p>
            <a:r>
              <a:rPr lang="en-US" sz="2400" b="1" dirty="0"/>
              <a:t>C Comparison Group </a:t>
            </a:r>
            <a:br>
              <a:rPr lang="en-US" sz="2400" b="1" dirty="0"/>
            </a:br>
            <a:r>
              <a:rPr lang="en-US" sz="2400" dirty="0"/>
              <a:t>What is the main comparator to judge the effect of the exposure/intervention?</a:t>
            </a:r>
          </a:p>
          <a:p>
            <a:endParaRPr lang="en-US" sz="100" dirty="0"/>
          </a:p>
          <a:p>
            <a:r>
              <a:rPr lang="en-US" sz="2400" b="1" dirty="0"/>
              <a:t>O Outcome</a:t>
            </a:r>
            <a:br>
              <a:rPr lang="en-US" sz="2400" b="1" dirty="0"/>
            </a:br>
            <a:r>
              <a:rPr lang="en-US" sz="2400" dirty="0"/>
              <a:t>What will you measure, improve, affect?</a:t>
            </a:r>
            <a:r>
              <a:rPr lang="en-US" sz="2400" b="1" dirty="0"/>
              <a:t> </a:t>
            </a:r>
          </a:p>
          <a:p>
            <a:endParaRPr lang="en-US" sz="100" dirty="0"/>
          </a:p>
          <a:p>
            <a:r>
              <a:rPr lang="en-US" sz="2400" b="1" dirty="0"/>
              <a:t>T Time</a:t>
            </a:r>
            <a:br>
              <a:rPr lang="en-US" sz="2400" b="1" dirty="0"/>
            </a:br>
            <a:r>
              <a:rPr lang="en-US" sz="2400" dirty="0"/>
              <a:t>Over what time period will outcome be assessed?</a:t>
            </a:r>
          </a:p>
        </p:txBody>
      </p:sp>
      <p:sp>
        <p:nvSpPr>
          <p:cNvPr id="4" name="Slide Number Placeholder 3">
            <a:extLst>
              <a:ext uri="{FF2B5EF4-FFF2-40B4-BE49-F238E27FC236}">
                <a16:creationId xmlns:a16="http://schemas.microsoft.com/office/drawing/2014/main" id="{4AEFB36A-09E8-4292-9B1B-2F2F39F520FD}"/>
              </a:ext>
            </a:extLst>
          </p:cNvPr>
          <p:cNvSpPr>
            <a:spLocks noGrp="1"/>
          </p:cNvSpPr>
          <p:nvPr>
            <p:ph type="sldNum" sz="quarter" idx="12"/>
          </p:nvPr>
        </p:nvSpPr>
        <p:spPr/>
        <p:txBody>
          <a:bodyPr/>
          <a:lstStyle/>
          <a:p>
            <a:fld id="{F6F8042C-985E-034B-BB41-2A1F3109AE7A}" type="slidenum">
              <a:rPr lang="en-US" smtClean="0"/>
              <a:t>60</a:t>
            </a:fld>
            <a:endParaRPr lang="en-US"/>
          </a:p>
        </p:txBody>
      </p:sp>
      <p:graphicFrame>
        <p:nvGraphicFramePr>
          <p:cNvPr id="5" name="Table 5">
            <a:extLst>
              <a:ext uri="{FF2B5EF4-FFF2-40B4-BE49-F238E27FC236}">
                <a16:creationId xmlns:a16="http://schemas.microsoft.com/office/drawing/2014/main" id="{C8EED5D7-9BD5-4C88-A75B-CCA73417EFCE}"/>
              </a:ext>
            </a:extLst>
          </p:cNvPr>
          <p:cNvGraphicFramePr>
            <a:graphicFrameLocks noGrp="1"/>
          </p:cNvGraphicFramePr>
          <p:nvPr>
            <p:extLst>
              <p:ext uri="{D42A27DB-BD31-4B8C-83A1-F6EECF244321}">
                <p14:modId xmlns:p14="http://schemas.microsoft.com/office/powerpoint/2010/main" val="2996168264"/>
              </p:ext>
            </p:extLst>
          </p:nvPr>
        </p:nvGraphicFramePr>
        <p:xfrm>
          <a:off x="1714500" y="1673225"/>
          <a:ext cx="6096000" cy="1112520"/>
        </p:xfrm>
        <a:graphic>
          <a:graphicData uri="http://schemas.openxmlformats.org/drawingml/2006/table">
            <a:tbl>
              <a:tblPr firstRow="1" bandRow="1">
                <a:tableStyleId>{0505E3EF-67EA-436B-97B2-0124C06EBD24}</a:tableStyleId>
              </a:tblPr>
              <a:tblGrid>
                <a:gridCol w="6096000">
                  <a:extLst>
                    <a:ext uri="{9D8B030D-6E8A-4147-A177-3AD203B41FA5}">
                      <a16:colId xmlns:a16="http://schemas.microsoft.com/office/drawing/2014/main" val="4273634220"/>
                    </a:ext>
                  </a:extLst>
                </a:gridCol>
              </a:tblGrid>
              <a:tr h="370840">
                <a:tc>
                  <a:txBody>
                    <a:bodyPr/>
                    <a:lstStyle/>
                    <a:p>
                      <a:r>
                        <a:rPr lang="en-US" dirty="0">
                          <a:solidFill>
                            <a:schemeClr val="accent1">
                              <a:lumMod val="75000"/>
                            </a:schemeClr>
                          </a:solidFill>
                        </a:rPr>
                        <a:t>Target population (demographics, clinical characteristics, </a:t>
                      </a:r>
                      <a:r>
                        <a:rPr lang="en-US" dirty="0" err="1">
                          <a:solidFill>
                            <a:schemeClr val="accent1">
                              <a:lumMod val="75000"/>
                            </a:schemeClr>
                          </a:solidFill>
                        </a:rPr>
                        <a:t>etc</a:t>
                      </a:r>
                      <a:r>
                        <a:rPr lang="en-US" dirty="0">
                          <a:solidFill>
                            <a:schemeClr val="accent1">
                              <a:lumMod val="75000"/>
                            </a:schemeClr>
                          </a:solidFill>
                        </a:rPr>
                        <a:t>)</a:t>
                      </a:r>
                    </a:p>
                  </a:txBody>
                  <a:tcPr>
                    <a:solidFill>
                      <a:schemeClr val="accent1">
                        <a:lumMod val="20000"/>
                        <a:lumOff val="80000"/>
                      </a:schemeClr>
                    </a:solidFill>
                  </a:tcPr>
                </a:tc>
                <a:extLst>
                  <a:ext uri="{0D108BD9-81ED-4DB2-BD59-A6C34878D82A}">
                    <a16:rowId xmlns:a16="http://schemas.microsoft.com/office/drawing/2014/main" val="2851152471"/>
                  </a:ext>
                </a:extLst>
              </a:tr>
              <a:tr h="370840">
                <a:tc>
                  <a:txBody>
                    <a:bodyPr/>
                    <a:lstStyle/>
                    <a:p>
                      <a:r>
                        <a:rPr lang="en-US" dirty="0">
                          <a:solidFill>
                            <a:schemeClr val="accent1">
                              <a:lumMod val="75000"/>
                            </a:schemeClr>
                          </a:solidFill>
                        </a:rPr>
                        <a:t>Source population (geography, timing)</a:t>
                      </a:r>
                    </a:p>
                  </a:txBody>
                  <a:tcPr>
                    <a:solidFill>
                      <a:schemeClr val="accent1">
                        <a:lumMod val="20000"/>
                        <a:lumOff val="80000"/>
                      </a:schemeClr>
                    </a:solidFill>
                  </a:tcPr>
                </a:tc>
                <a:extLst>
                  <a:ext uri="{0D108BD9-81ED-4DB2-BD59-A6C34878D82A}">
                    <a16:rowId xmlns:a16="http://schemas.microsoft.com/office/drawing/2014/main" val="104565748"/>
                  </a:ext>
                </a:extLst>
              </a:tr>
              <a:tr h="370840">
                <a:tc>
                  <a:txBody>
                    <a:bodyPr/>
                    <a:lstStyle/>
                    <a:p>
                      <a:r>
                        <a:rPr lang="en-US" dirty="0">
                          <a:solidFill>
                            <a:schemeClr val="accent1">
                              <a:lumMod val="75000"/>
                            </a:schemeClr>
                          </a:solidFill>
                        </a:rPr>
                        <a:t>Intended sample</a:t>
                      </a:r>
                    </a:p>
                  </a:txBody>
                  <a:tcPr>
                    <a:solidFill>
                      <a:schemeClr val="accent1">
                        <a:lumMod val="20000"/>
                        <a:lumOff val="80000"/>
                      </a:schemeClr>
                    </a:solidFill>
                  </a:tcPr>
                </a:tc>
                <a:extLst>
                  <a:ext uri="{0D108BD9-81ED-4DB2-BD59-A6C34878D82A}">
                    <a16:rowId xmlns:a16="http://schemas.microsoft.com/office/drawing/2014/main" val="1998735377"/>
                  </a:ext>
                </a:extLst>
              </a:tr>
            </a:tbl>
          </a:graphicData>
        </a:graphic>
      </p:graphicFrame>
    </p:spTree>
    <p:extLst>
      <p:ext uri="{BB962C8B-B14F-4D97-AF65-F5344CB8AC3E}">
        <p14:creationId xmlns:p14="http://schemas.microsoft.com/office/powerpoint/2010/main" val="309746522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19" y="99662"/>
            <a:ext cx="8854633" cy="1325563"/>
          </a:xfrm>
        </p:spPr>
        <p:txBody>
          <a:bodyPr>
            <a:normAutofit/>
          </a:bodyPr>
          <a:lstStyle/>
          <a:p>
            <a:r>
              <a:rPr lang="en-US" sz="4000" dirty="0"/>
              <a:t>Recap: how to develop a research question</a:t>
            </a:r>
          </a:p>
        </p:txBody>
      </p:sp>
      <p:sp>
        <p:nvSpPr>
          <p:cNvPr id="3" name="Content Placeholder 2"/>
          <p:cNvSpPr>
            <a:spLocks noGrp="1"/>
          </p:cNvSpPr>
          <p:nvPr>
            <p:ph idx="1"/>
          </p:nvPr>
        </p:nvSpPr>
        <p:spPr>
          <a:xfrm>
            <a:off x="628650" y="1458410"/>
            <a:ext cx="7886700" cy="4718553"/>
          </a:xfrm>
        </p:spPr>
        <p:txBody>
          <a:bodyPr/>
          <a:lstStyle/>
          <a:p>
            <a:r>
              <a:rPr lang="en-US" dirty="0"/>
              <a:t>Review the </a:t>
            </a:r>
            <a:r>
              <a:rPr lang="en-US" u="sng" dirty="0"/>
              <a:t>scientific method</a:t>
            </a:r>
          </a:p>
          <a:p>
            <a:r>
              <a:rPr lang="en-US" dirty="0"/>
              <a:t>Understand how to formulate a </a:t>
            </a:r>
            <a:r>
              <a:rPr lang="en-US" u="sng" dirty="0"/>
              <a:t>research question</a:t>
            </a:r>
          </a:p>
          <a:p>
            <a:pPr lvl="1"/>
            <a:r>
              <a:rPr lang="en-US" dirty="0"/>
              <a:t>What makes a well-specified research question?</a:t>
            </a:r>
          </a:p>
          <a:p>
            <a:r>
              <a:rPr lang="en-US" dirty="0"/>
              <a:t>What’s an appropriate/feasible </a:t>
            </a:r>
            <a:r>
              <a:rPr lang="en-US" u="sng" dirty="0"/>
              <a:t>study design </a:t>
            </a:r>
            <a:r>
              <a:rPr lang="en-US" dirty="0"/>
              <a:t>to address the question?</a:t>
            </a:r>
          </a:p>
          <a:p>
            <a:pPr lvl="1"/>
            <a:r>
              <a:rPr lang="en-US" dirty="0"/>
              <a:t>A broad research question can be addressed by many different study designs!</a:t>
            </a:r>
          </a:p>
          <a:p>
            <a:pPr marL="0" indent="0">
              <a:buNone/>
            </a:pPr>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61</a:t>
            </a:fld>
            <a:endParaRPr lang="en-US"/>
          </a:p>
        </p:txBody>
      </p:sp>
    </p:spTree>
    <p:extLst>
      <p:ext uri="{BB962C8B-B14F-4D97-AF65-F5344CB8AC3E}">
        <p14:creationId xmlns:p14="http://schemas.microsoft.com/office/powerpoint/2010/main" val="47798348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8295" y="33826"/>
            <a:ext cx="8494643" cy="1092609"/>
          </a:xfrm>
        </p:spPr>
        <p:txBody>
          <a:bodyPr>
            <a:normAutofit/>
          </a:bodyPr>
          <a:lstStyle/>
          <a:p>
            <a:r>
              <a:rPr lang="en-US" sz="4000" dirty="0"/>
              <a:t>Preview: estimation/hypothesis testing</a:t>
            </a:r>
          </a:p>
        </p:txBody>
      </p:sp>
      <p:sp>
        <p:nvSpPr>
          <p:cNvPr id="3" name="Content Placeholder 2"/>
          <p:cNvSpPr>
            <a:spLocks noGrp="1"/>
          </p:cNvSpPr>
          <p:nvPr>
            <p:ph idx="1"/>
          </p:nvPr>
        </p:nvSpPr>
        <p:spPr>
          <a:xfrm>
            <a:off x="514353" y="1126435"/>
            <a:ext cx="8383465" cy="5050528"/>
          </a:xfrm>
        </p:spPr>
        <p:txBody>
          <a:bodyPr>
            <a:normAutofit/>
          </a:bodyPr>
          <a:lstStyle/>
          <a:p>
            <a:r>
              <a:rPr lang="en-US" i="1" dirty="0"/>
              <a:t>Statistical inference</a:t>
            </a:r>
            <a:r>
              <a:rPr lang="en-US" dirty="0"/>
              <a:t>  is used to answer a research question translated to a statistical question/hypothesis</a:t>
            </a:r>
          </a:p>
          <a:p>
            <a:endParaRPr lang="en-US" sz="1800" dirty="0"/>
          </a:p>
          <a:p>
            <a:r>
              <a:rPr lang="en-US" dirty="0"/>
              <a:t>Two approaches to statistical inference</a:t>
            </a:r>
          </a:p>
          <a:p>
            <a:pPr lvl="1"/>
            <a:r>
              <a:rPr lang="en-US" dirty="0"/>
              <a:t>Estimation (confidence intervals)</a:t>
            </a:r>
          </a:p>
          <a:p>
            <a:pPr lvl="1"/>
            <a:r>
              <a:rPr lang="en-US" dirty="0"/>
              <a:t>Hypothesis testing (p-values)</a:t>
            </a:r>
          </a:p>
          <a:p>
            <a:pPr lvl="1"/>
            <a:endParaRPr lang="en-US" dirty="0"/>
          </a:p>
          <a:p>
            <a:r>
              <a:rPr lang="en-US" dirty="0"/>
              <a:t>Both make use of “sampling distributions”</a:t>
            </a:r>
          </a:p>
          <a:p>
            <a:pPr lvl="1"/>
            <a:r>
              <a:rPr lang="en-US" dirty="0"/>
              <a:t>You’ll see this in detail soon!</a:t>
            </a:r>
          </a:p>
          <a:p>
            <a:pPr lvl="1"/>
            <a:r>
              <a:rPr lang="en-US" dirty="0"/>
              <a:t>e.g., sampling distribution of the sample mean</a:t>
            </a:r>
          </a:p>
        </p:txBody>
      </p:sp>
      <p:sp>
        <p:nvSpPr>
          <p:cNvPr id="4" name="Slide Number Placeholder 3"/>
          <p:cNvSpPr>
            <a:spLocks noGrp="1"/>
          </p:cNvSpPr>
          <p:nvPr>
            <p:ph type="sldNum" sz="quarter" idx="12"/>
          </p:nvPr>
        </p:nvSpPr>
        <p:spPr/>
        <p:txBody>
          <a:bodyPr/>
          <a:lstStyle/>
          <a:p>
            <a:fld id="{F6F8042C-985E-034B-BB41-2A1F3109AE7A}" type="slidenum">
              <a:rPr lang="en-US" smtClean="0"/>
              <a:t>62</a:t>
            </a:fld>
            <a:endParaRPr lang="en-US"/>
          </a:p>
        </p:txBody>
      </p:sp>
    </p:spTree>
    <p:extLst>
      <p:ext uri="{BB962C8B-B14F-4D97-AF65-F5344CB8AC3E}">
        <p14:creationId xmlns:p14="http://schemas.microsoft.com/office/powerpoint/2010/main" val="2547820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5113" y="1053296"/>
            <a:ext cx="8287473" cy="5060854"/>
          </a:xfrm>
        </p:spPr>
        <p:txBody>
          <a:bodyPr>
            <a:noAutofit/>
          </a:bodyPr>
          <a:lstStyle/>
          <a:p>
            <a:pPr>
              <a:lnSpc>
                <a:spcPct val="100000"/>
              </a:lnSpc>
              <a:spcBef>
                <a:spcPts val="0"/>
              </a:spcBef>
            </a:pPr>
            <a:r>
              <a:rPr lang="en-US" sz="2600" dirty="0">
                <a:cs typeface="Arial"/>
              </a:rPr>
              <a:t>Based on a research question, collect information about a </a:t>
            </a:r>
            <a:r>
              <a:rPr lang="en-US" sz="2600" b="1" dirty="0">
                <a:cs typeface="Arial"/>
              </a:rPr>
              <a:t>population </a:t>
            </a:r>
            <a:r>
              <a:rPr lang="en-US" sz="2600" dirty="0">
                <a:cs typeface="Arial"/>
              </a:rPr>
              <a:t>based upon data we collect from a </a:t>
            </a:r>
            <a:r>
              <a:rPr lang="en-US" sz="2600" b="1" dirty="0">
                <a:cs typeface="Arial"/>
              </a:rPr>
              <a:t>sample</a:t>
            </a:r>
          </a:p>
          <a:p>
            <a:pPr>
              <a:lnSpc>
                <a:spcPct val="100000"/>
              </a:lnSpc>
              <a:spcBef>
                <a:spcPts val="0"/>
              </a:spcBef>
            </a:pPr>
            <a:endParaRPr lang="en-US" sz="1600" b="1" dirty="0">
              <a:cs typeface="Arial"/>
            </a:endParaRPr>
          </a:p>
          <a:p>
            <a:pPr marL="137160" lvl="1">
              <a:lnSpc>
                <a:spcPct val="100000"/>
              </a:lnSpc>
              <a:spcBef>
                <a:spcPts val="0"/>
              </a:spcBef>
            </a:pPr>
            <a:r>
              <a:rPr lang="en-US" sz="2600" dirty="0">
                <a:ea typeface="ＭＳ Ｐゴシック" pitchFamily="-109" charset="-128"/>
                <a:cs typeface="Arial"/>
              </a:rPr>
              <a:t>If chosen well, samples will be </a:t>
            </a:r>
            <a:r>
              <a:rPr lang="en-US" sz="2600" b="1" dirty="0">
                <a:ea typeface="ＭＳ Ｐゴシック" pitchFamily="-109" charset="-128"/>
                <a:cs typeface="Arial"/>
              </a:rPr>
              <a:t>REPRESENTATIVE</a:t>
            </a:r>
            <a:r>
              <a:rPr lang="en-US" sz="2600" dirty="0">
                <a:ea typeface="ＭＳ Ｐゴシック" pitchFamily="-109" charset="-128"/>
                <a:cs typeface="Arial"/>
              </a:rPr>
              <a:t> of the population and the information will therefore be </a:t>
            </a:r>
            <a:r>
              <a:rPr lang="en-US" sz="2600" b="1" dirty="0">
                <a:ea typeface="ＭＳ Ｐゴシック" pitchFamily="-109" charset="-128"/>
                <a:cs typeface="Arial"/>
              </a:rPr>
              <a:t>GENERALIZEABLE</a:t>
            </a:r>
          </a:p>
          <a:p>
            <a:pPr marL="137160" lvl="1">
              <a:lnSpc>
                <a:spcPct val="100000"/>
              </a:lnSpc>
              <a:spcBef>
                <a:spcPts val="0"/>
              </a:spcBef>
            </a:pPr>
            <a:endParaRPr lang="en-US" sz="1600" b="1" dirty="0">
              <a:ea typeface="ＭＳ Ｐゴシック" pitchFamily="-109" charset="-128"/>
              <a:cs typeface="Arial"/>
            </a:endParaRPr>
          </a:p>
          <a:p>
            <a:pPr>
              <a:lnSpc>
                <a:spcPct val="100000"/>
              </a:lnSpc>
              <a:spcBef>
                <a:spcPts val="0"/>
              </a:spcBef>
            </a:pPr>
            <a:r>
              <a:rPr lang="en-US" sz="2600" dirty="0">
                <a:ea typeface="ＭＳ Ｐゴシック" pitchFamily="-109" charset="-128"/>
                <a:cs typeface="Arial"/>
              </a:rPr>
              <a:t>We use </a:t>
            </a:r>
            <a:r>
              <a:rPr lang="en-US" sz="2600" b="1" dirty="0">
                <a:ea typeface="ＭＳ Ｐゴシック" pitchFamily="-109" charset="-128"/>
                <a:cs typeface="Arial"/>
              </a:rPr>
              <a:t>probability</a:t>
            </a:r>
            <a:r>
              <a:rPr lang="en-US" sz="2600" dirty="0">
                <a:ea typeface="ＭＳ Ｐゴシック" pitchFamily="-109" charset="-128"/>
                <a:cs typeface="Arial"/>
              </a:rPr>
              <a:t> to:</a:t>
            </a:r>
          </a:p>
          <a:p>
            <a:pPr lvl="1">
              <a:lnSpc>
                <a:spcPct val="100000"/>
              </a:lnSpc>
              <a:spcBef>
                <a:spcPts val="0"/>
              </a:spcBef>
            </a:pPr>
            <a:r>
              <a:rPr lang="en-US" dirty="0">
                <a:ea typeface="ＭＳ Ｐゴシック" pitchFamily="-109" charset="-128"/>
                <a:cs typeface="Arial"/>
              </a:rPr>
              <a:t>Calculate </a:t>
            </a:r>
            <a:r>
              <a:rPr lang="en-US" i="1" dirty="0">
                <a:ea typeface="ＭＳ Ｐゴシック" pitchFamily="-109" charset="-128"/>
                <a:cs typeface="Arial"/>
              </a:rPr>
              <a:t>p-values</a:t>
            </a:r>
            <a:r>
              <a:rPr lang="en-US" dirty="0">
                <a:ea typeface="ＭＳ Ｐゴシック" pitchFamily="-109" charset="-128"/>
                <a:cs typeface="Arial"/>
              </a:rPr>
              <a:t> to decide if the data we have collected from our study sample are more likely to have arisen from a </a:t>
            </a:r>
            <a:r>
              <a:rPr lang="en-US" b="1" dirty="0">
                <a:ea typeface="ＭＳ Ｐゴシック" pitchFamily="-109" charset="-128"/>
                <a:cs typeface="Arial"/>
              </a:rPr>
              <a:t>null versus an alternative </a:t>
            </a:r>
            <a:r>
              <a:rPr lang="en-US" dirty="0">
                <a:ea typeface="ＭＳ Ｐゴシック" pitchFamily="-109" charset="-128"/>
                <a:cs typeface="Arial"/>
              </a:rPr>
              <a:t>hypothesis</a:t>
            </a:r>
          </a:p>
          <a:p>
            <a:pPr marL="457200" lvl="1" indent="0">
              <a:lnSpc>
                <a:spcPct val="100000"/>
              </a:lnSpc>
              <a:spcBef>
                <a:spcPts val="0"/>
              </a:spcBef>
              <a:buNone/>
            </a:pPr>
            <a:endParaRPr lang="en-US" dirty="0">
              <a:ea typeface="ＭＳ Ｐゴシック" pitchFamily="-109" charset="-128"/>
              <a:cs typeface="Arial"/>
            </a:endParaRPr>
          </a:p>
          <a:p>
            <a:pPr lvl="1">
              <a:lnSpc>
                <a:spcPct val="100000"/>
              </a:lnSpc>
              <a:spcBef>
                <a:spcPts val="0"/>
              </a:spcBef>
            </a:pPr>
            <a:r>
              <a:rPr lang="en-US" dirty="0">
                <a:ea typeface="ＭＳ Ｐゴシック" pitchFamily="-109" charset="-128"/>
                <a:cs typeface="Arial"/>
              </a:rPr>
              <a:t>Estimate </a:t>
            </a:r>
            <a:r>
              <a:rPr lang="en-US" i="1" dirty="0">
                <a:ea typeface="ＭＳ Ｐゴシック" pitchFamily="-109" charset="-128"/>
                <a:cs typeface="Arial"/>
              </a:rPr>
              <a:t>confidence intervals </a:t>
            </a:r>
            <a:r>
              <a:rPr lang="en-US" dirty="0">
                <a:ea typeface="ＭＳ Ｐゴシック" pitchFamily="-109" charset="-128"/>
                <a:cs typeface="Arial"/>
              </a:rPr>
              <a:t>describing a range of plausible values for the true population parameter</a:t>
            </a:r>
            <a:br>
              <a:rPr lang="en-US" dirty="0"/>
            </a:br>
            <a:endParaRPr lang="en-US" dirty="0"/>
          </a:p>
        </p:txBody>
      </p:sp>
      <p:sp>
        <p:nvSpPr>
          <p:cNvPr id="4" name="Title 1"/>
          <p:cNvSpPr txBox="1">
            <a:spLocks noGrp="1"/>
          </p:cNvSpPr>
          <p:nvPr>
            <p:ph type="title"/>
          </p:nvPr>
        </p:nvSpPr>
        <p:spPr>
          <a:xfrm>
            <a:off x="628650" y="-29329"/>
            <a:ext cx="7886700" cy="1082625"/>
          </a:xfrm>
          <a:prstGeom prst="rect">
            <a:avLst/>
          </a:prstGeom>
          <a:noFill/>
        </p:spPr>
        <p:txBody>
          <a:bodyPr>
            <a:norm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pPr algn="ctr"/>
            <a:r>
              <a:rPr lang="en-US" dirty="0">
                <a:solidFill>
                  <a:schemeClr val="tx1"/>
                </a:solidFill>
              </a:rPr>
              <a:t>Preview: Why statistical inference?</a:t>
            </a:r>
          </a:p>
        </p:txBody>
      </p:sp>
      <p:sp>
        <p:nvSpPr>
          <p:cNvPr id="2" name="Slide Number Placeholder 1"/>
          <p:cNvSpPr>
            <a:spLocks noGrp="1"/>
          </p:cNvSpPr>
          <p:nvPr>
            <p:ph type="sldNum" sz="quarter" idx="12"/>
          </p:nvPr>
        </p:nvSpPr>
        <p:spPr/>
        <p:txBody>
          <a:bodyPr/>
          <a:lstStyle/>
          <a:p>
            <a:fld id="{F6F8042C-985E-034B-BB41-2A1F3109AE7A}" type="slidenum">
              <a:rPr lang="en-US" smtClean="0"/>
              <a:t>63</a:t>
            </a:fld>
            <a:endParaRPr lang="en-US"/>
          </a:p>
        </p:txBody>
      </p:sp>
    </p:spTree>
    <p:extLst>
      <p:ext uri="{BB962C8B-B14F-4D97-AF65-F5344CB8AC3E}">
        <p14:creationId xmlns:p14="http://schemas.microsoft.com/office/powerpoint/2010/main" val="157766909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17630" y="1092203"/>
            <a:ext cx="7986532" cy="5540826"/>
          </a:xfrm>
        </p:spPr>
        <p:txBody>
          <a:bodyPr>
            <a:noAutofit/>
          </a:bodyPr>
          <a:lstStyle/>
          <a:p>
            <a:pPr marL="385763" indent="-385763">
              <a:buFont typeface="+mj-lt"/>
              <a:buAutoNum type="arabicPeriod"/>
            </a:pPr>
            <a:r>
              <a:rPr lang="en-US" sz="2400" dirty="0"/>
              <a:t>Ask research question </a:t>
            </a:r>
          </a:p>
          <a:p>
            <a:pPr marL="385763" indent="-385763">
              <a:buFont typeface="+mj-lt"/>
              <a:buAutoNum type="arabicPeriod"/>
            </a:pPr>
            <a:r>
              <a:rPr lang="en-US" sz="2400" dirty="0"/>
              <a:t>State the null (H0) and alternative (H1) hypothesis</a:t>
            </a:r>
          </a:p>
          <a:p>
            <a:pPr marL="385763" indent="-385763">
              <a:buFont typeface="+mj-lt"/>
              <a:buAutoNum type="arabicPeriod"/>
            </a:pPr>
            <a:r>
              <a:rPr lang="en-US" sz="2400" dirty="0"/>
              <a:t>Pick significance level (</a:t>
            </a:r>
            <a:r>
              <a:rPr lang="el-GR" sz="2400" dirty="0"/>
              <a:t>α</a:t>
            </a:r>
            <a:r>
              <a:rPr lang="en-US" sz="2400" dirty="0"/>
              <a:t>)</a:t>
            </a:r>
          </a:p>
          <a:p>
            <a:pPr marL="385763" indent="-385763">
              <a:buFont typeface="+mj-lt"/>
              <a:buAutoNum type="arabicPeriod"/>
            </a:pPr>
            <a:r>
              <a:rPr lang="en-US" sz="2400" dirty="0"/>
              <a:t>Collect data</a:t>
            </a:r>
          </a:p>
          <a:p>
            <a:pPr marL="385763" indent="-385763">
              <a:buFont typeface="+mj-lt"/>
              <a:buAutoNum type="arabicPeriod"/>
            </a:pPr>
            <a:r>
              <a:rPr lang="en-US" sz="2400" dirty="0"/>
              <a:t>Decide what statistical test to perform; find the value of the test statistic</a:t>
            </a:r>
          </a:p>
          <a:p>
            <a:pPr marL="385763" indent="-385763">
              <a:buFont typeface="+mj-lt"/>
              <a:buAutoNum type="arabicPeriod"/>
            </a:pPr>
            <a:r>
              <a:rPr lang="en-US" sz="2400" dirty="0"/>
              <a:t>Convert test statistic to p-value (probability): The probability of obtaining that value of the test statistic or anything larger IF THE NULL HYPOTHESIS IS TRUE</a:t>
            </a:r>
          </a:p>
          <a:p>
            <a:pPr marL="385763" indent="-385763">
              <a:buFont typeface="+mj-lt"/>
              <a:buAutoNum type="arabicPeriod"/>
            </a:pPr>
            <a:r>
              <a:rPr lang="en-US" sz="2400" dirty="0"/>
              <a:t>Make statistical decision</a:t>
            </a:r>
            <a:br>
              <a:rPr lang="en-US" sz="2400" dirty="0"/>
            </a:br>
            <a:r>
              <a:rPr lang="en-US" sz="2400" dirty="0"/>
              <a:t>if p≤</a:t>
            </a:r>
            <a:r>
              <a:rPr lang="el-GR" sz="2400" dirty="0"/>
              <a:t>α</a:t>
            </a:r>
            <a:r>
              <a:rPr lang="en-US" sz="2400" dirty="0"/>
              <a:t>, Reject H0 (statistically significant)</a:t>
            </a:r>
            <a:br>
              <a:rPr lang="en-US" sz="2400" dirty="0"/>
            </a:br>
            <a:r>
              <a:rPr lang="en-US" sz="2400" dirty="0"/>
              <a:t>if p&gt;</a:t>
            </a:r>
            <a:r>
              <a:rPr lang="el-GR" sz="2400" dirty="0"/>
              <a:t>α</a:t>
            </a:r>
            <a:r>
              <a:rPr lang="en-US" sz="2400" dirty="0"/>
              <a:t>, Do not reject H0 (not significant)</a:t>
            </a:r>
          </a:p>
          <a:p>
            <a:pPr marL="385763" indent="-385763">
              <a:buFont typeface="+mj-lt"/>
              <a:buAutoNum type="arabicPeriod"/>
            </a:pPr>
            <a:r>
              <a:rPr lang="en-US" sz="2400" dirty="0"/>
              <a:t>State conclusion</a:t>
            </a:r>
            <a:br>
              <a:rPr lang="en-US" sz="2400" dirty="0"/>
            </a:br>
            <a:endParaRPr lang="en-US" sz="2400" dirty="0"/>
          </a:p>
        </p:txBody>
      </p:sp>
      <p:sp>
        <p:nvSpPr>
          <p:cNvPr id="4" name="Title 1"/>
          <p:cNvSpPr txBox="1">
            <a:spLocks noGrp="1"/>
          </p:cNvSpPr>
          <p:nvPr>
            <p:ph type="title"/>
          </p:nvPr>
        </p:nvSpPr>
        <p:spPr>
          <a:xfrm>
            <a:off x="628650" y="31304"/>
            <a:ext cx="7886700" cy="1144353"/>
          </a:xfrm>
          <a:prstGeom prst="rect">
            <a:avLst/>
          </a:prstGeom>
          <a:noFill/>
        </p:spPr>
        <p:txBody>
          <a:bodyPr>
            <a:norm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pPr algn="ctr"/>
            <a:r>
              <a:rPr lang="en-US" dirty="0">
                <a:solidFill>
                  <a:schemeClr val="tx1"/>
                </a:solidFill>
              </a:rPr>
              <a:t>Basic steps of hypothesis testing</a:t>
            </a:r>
          </a:p>
        </p:txBody>
      </p:sp>
      <p:sp>
        <p:nvSpPr>
          <p:cNvPr id="2" name="Slide Number Placeholder 1"/>
          <p:cNvSpPr>
            <a:spLocks noGrp="1"/>
          </p:cNvSpPr>
          <p:nvPr>
            <p:ph type="sldNum" sz="quarter" idx="12"/>
          </p:nvPr>
        </p:nvSpPr>
        <p:spPr/>
        <p:txBody>
          <a:bodyPr/>
          <a:lstStyle/>
          <a:p>
            <a:fld id="{F6F8042C-985E-034B-BB41-2A1F3109AE7A}" type="slidenum">
              <a:rPr lang="en-US" smtClean="0"/>
              <a:t>64</a:t>
            </a:fld>
            <a:endParaRPr lang="en-US"/>
          </a:p>
        </p:txBody>
      </p:sp>
    </p:spTree>
    <p:extLst>
      <p:ext uri="{BB962C8B-B14F-4D97-AF65-F5344CB8AC3E}">
        <p14:creationId xmlns:p14="http://schemas.microsoft.com/office/powerpoint/2010/main" val="130603094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97711" y="1600200"/>
            <a:ext cx="8017639" cy="4876800"/>
          </a:xfrm>
        </p:spPr>
        <p:txBody>
          <a:bodyPr>
            <a:normAutofit/>
          </a:bodyPr>
          <a:lstStyle/>
          <a:p>
            <a:r>
              <a:rPr lang="en-US" i="1" dirty="0">
                <a:cs typeface="Times New Roman"/>
              </a:rPr>
              <a:t>Idea:</a:t>
            </a:r>
            <a:r>
              <a:rPr lang="en-US" dirty="0">
                <a:cs typeface="Times New Roman"/>
              </a:rPr>
              <a:t>  Assume null hypothesis is true and find the probability of getting the observed data or anything more extreme</a:t>
            </a:r>
            <a:br>
              <a:rPr lang="en-US" dirty="0">
                <a:cs typeface="Times New Roman"/>
              </a:rPr>
            </a:br>
            <a:endParaRPr lang="en-US" dirty="0">
              <a:cs typeface="Times New Roman"/>
            </a:endParaRPr>
          </a:p>
          <a:p>
            <a:r>
              <a:rPr lang="en-US" dirty="0">
                <a:cs typeface="Times New Roman"/>
              </a:rPr>
              <a:t>Example: </a:t>
            </a:r>
            <a:br>
              <a:rPr lang="en-US" dirty="0">
                <a:cs typeface="Times New Roman"/>
              </a:rPr>
            </a:br>
            <a:r>
              <a:rPr lang="en-US" dirty="0">
                <a:solidFill>
                  <a:srgbClr val="C00000"/>
                </a:solidFill>
                <a:cs typeface="Times New Roman"/>
              </a:rPr>
              <a:t>Given that blood pressure </a:t>
            </a:r>
            <a:r>
              <a:rPr lang="en-US" b="1" dirty="0">
                <a:solidFill>
                  <a:srgbClr val="C00000"/>
                </a:solidFill>
                <a:cs typeface="Times New Roman"/>
              </a:rPr>
              <a:t>really does not influence</a:t>
            </a:r>
            <a:r>
              <a:rPr lang="en-US" dirty="0">
                <a:solidFill>
                  <a:srgbClr val="C00000"/>
                </a:solidFill>
                <a:cs typeface="Times New Roman"/>
              </a:rPr>
              <a:t> incidence of dementia (null hypothesis), what is the probability of obtaining the observed dementia incidence rates in participants with high BP vs. low BP?</a:t>
            </a:r>
          </a:p>
          <a:p>
            <a:endParaRPr lang="en-US" sz="4000" dirty="0"/>
          </a:p>
        </p:txBody>
      </p:sp>
      <p:sp>
        <p:nvSpPr>
          <p:cNvPr id="4" name="Title 1"/>
          <p:cNvSpPr txBox="1">
            <a:spLocks noGrp="1"/>
          </p:cNvSpPr>
          <p:nvPr>
            <p:ph type="title"/>
          </p:nvPr>
        </p:nvSpPr>
        <p:spPr>
          <a:xfrm>
            <a:off x="628650" y="89360"/>
            <a:ext cx="7886700" cy="1325563"/>
          </a:xfrm>
          <a:prstGeom prst="rect">
            <a:avLst/>
          </a:prstGeom>
          <a:noFill/>
        </p:spPr>
        <p:txBody>
          <a:bodyPr>
            <a:norm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pPr algn="ctr"/>
            <a:r>
              <a:rPr lang="en-US" dirty="0">
                <a:solidFill>
                  <a:schemeClr val="tx1"/>
                </a:solidFill>
              </a:rPr>
              <a:t>Hypothesis testing </a:t>
            </a:r>
          </a:p>
        </p:txBody>
      </p:sp>
      <p:sp>
        <p:nvSpPr>
          <p:cNvPr id="2" name="Slide Number Placeholder 1"/>
          <p:cNvSpPr>
            <a:spLocks noGrp="1"/>
          </p:cNvSpPr>
          <p:nvPr>
            <p:ph type="sldNum" sz="quarter" idx="12"/>
          </p:nvPr>
        </p:nvSpPr>
        <p:spPr/>
        <p:txBody>
          <a:bodyPr/>
          <a:lstStyle/>
          <a:p>
            <a:fld id="{F6F8042C-985E-034B-BB41-2A1F3109AE7A}" type="slidenum">
              <a:rPr lang="en-US" smtClean="0"/>
              <a:t>65</a:t>
            </a:fld>
            <a:endParaRPr lang="en-US"/>
          </a:p>
        </p:txBody>
      </p:sp>
    </p:spTree>
    <p:extLst>
      <p:ext uri="{BB962C8B-B14F-4D97-AF65-F5344CB8AC3E}">
        <p14:creationId xmlns:p14="http://schemas.microsoft.com/office/powerpoint/2010/main" val="263183311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1602" y="1219200"/>
            <a:ext cx="8445012" cy="4957763"/>
          </a:xfrm>
        </p:spPr>
        <p:txBody>
          <a:bodyPr>
            <a:noAutofit/>
          </a:bodyPr>
          <a:lstStyle/>
          <a:p>
            <a:r>
              <a:rPr lang="en-US" sz="2400" i="1" dirty="0">
                <a:cs typeface="Times New Roman"/>
              </a:rPr>
              <a:t>p-value</a:t>
            </a:r>
            <a:r>
              <a:rPr lang="en-US" sz="2400" dirty="0">
                <a:cs typeface="Times New Roman"/>
              </a:rPr>
              <a:t> - probability of observing a result (your data) as extreme (or more extreme) than the one observed, </a:t>
            </a:r>
            <a:r>
              <a:rPr lang="en-US" sz="2400" b="1" dirty="0">
                <a:cs typeface="Times New Roman"/>
              </a:rPr>
              <a:t>assuming that H0 is true</a:t>
            </a:r>
            <a:br>
              <a:rPr lang="en-US" sz="2400" b="1" dirty="0">
                <a:cs typeface="Times New Roman"/>
              </a:rPr>
            </a:br>
            <a:endParaRPr lang="en-US" sz="2400" b="1" dirty="0">
              <a:cs typeface="Times New Roman"/>
            </a:endParaRPr>
          </a:p>
          <a:p>
            <a:endParaRPr lang="en-US" sz="2400" b="1" dirty="0">
              <a:cs typeface="Times New Roman"/>
            </a:endParaRPr>
          </a:p>
          <a:p>
            <a:endParaRPr lang="en-US" sz="2400" b="1" dirty="0">
              <a:cs typeface="Times New Roman"/>
            </a:endParaRPr>
          </a:p>
          <a:p>
            <a:r>
              <a:rPr lang="en-US" sz="2400" dirty="0"/>
              <a:t>Small p-value gives evidence for H1 (H0 is not true) – </a:t>
            </a:r>
            <a:r>
              <a:rPr lang="en-US" sz="2400" b="1" u="sng" dirty="0"/>
              <a:t>reject H0</a:t>
            </a:r>
            <a:br>
              <a:rPr lang="en-US" sz="2400" dirty="0"/>
            </a:br>
            <a:r>
              <a:rPr lang="en-US" sz="2400" dirty="0"/>
              <a:t>   It is </a:t>
            </a:r>
            <a:r>
              <a:rPr lang="en-US" sz="2400" b="1" dirty="0"/>
              <a:t>not very likely </a:t>
            </a:r>
            <a:r>
              <a:rPr lang="en-US" sz="2400" dirty="0"/>
              <a:t>that we would obtain the data we </a:t>
            </a:r>
            <a:br>
              <a:rPr lang="en-US" sz="2400" dirty="0"/>
            </a:br>
            <a:r>
              <a:rPr lang="en-US" sz="2400" dirty="0"/>
              <a:t>   did if H0 is true</a:t>
            </a:r>
            <a:br>
              <a:rPr lang="en-US" sz="2400" dirty="0"/>
            </a:br>
            <a:endParaRPr lang="en-US" sz="2400" dirty="0"/>
          </a:p>
          <a:p>
            <a:r>
              <a:rPr lang="en-US" sz="2400" dirty="0"/>
              <a:t>Large p-value gives evidence for H0 (H0 is true) – </a:t>
            </a:r>
            <a:r>
              <a:rPr lang="en-US" sz="2400" b="1" u="sng" dirty="0"/>
              <a:t>fail to reject H0</a:t>
            </a:r>
            <a:br>
              <a:rPr lang="en-US" sz="2400" dirty="0"/>
            </a:br>
            <a:r>
              <a:rPr lang="en-US" sz="2400" dirty="0"/>
              <a:t>   It is </a:t>
            </a:r>
            <a:r>
              <a:rPr lang="en-US" sz="2400" b="1" dirty="0"/>
              <a:t>pretty likely </a:t>
            </a:r>
            <a:r>
              <a:rPr lang="en-US" sz="2400" dirty="0"/>
              <a:t>that we would obtain the data we</a:t>
            </a:r>
            <a:br>
              <a:rPr lang="en-US" sz="2400" dirty="0"/>
            </a:br>
            <a:r>
              <a:rPr lang="en-US" sz="2400" dirty="0"/>
              <a:t>   did if H0 is true</a:t>
            </a:r>
            <a:br>
              <a:rPr lang="en-US" sz="2400" dirty="0"/>
            </a:br>
            <a:endParaRPr lang="en-US" sz="2400" b="1" dirty="0"/>
          </a:p>
        </p:txBody>
      </p:sp>
      <p:sp>
        <p:nvSpPr>
          <p:cNvPr id="4" name="Title 1"/>
          <p:cNvSpPr txBox="1">
            <a:spLocks noGrp="1"/>
          </p:cNvSpPr>
          <p:nvPr>
            <p:ph type="title"/>
          </p:nvPr>
        </p:nvSpPr>
        <p:spPr>
          <a:xfrm>
            <a:off x="628650" y="31304"/>
            <a:ext cx="7886700" cy="1325563"/>
          </a:xfrm>
          <a:prstGeom prst="rect">
            <a:avLst/>
          </a:prstGeom>
          <a:noFill/>
        </p:spPr>
        <p:txBody>
          <a:bodyPr>
            <a:normAutofit/>
          </a:bodyPr>
          <a:lstStyle>
            <a:lvl1pPr algn="l" defTabSz="914400" rtl="0" eaLnBrk="1" latinLnBrk="0" hangingPunct="1">
              <a:spcBef>
                <a:spcPct val="0"/>
              </a:spcBef>
              <a:buNone/>
              <a:defRPr sz="4000" kern="1200" spc="-100" baseline="0">
                <a:solidFill>
                  <a:schemeClr val="tx2"/>
                </a:solidFill>
                <a:latin typeface="+mj-lt"/>
                <a:ea typeface="+mj-ea"/>
                <a:cs typeface="+mj-cs"/>
              </a:defRPr>
            </a:lvl1pPr>
          </a:lstStyle>
          <a:p>
            <a:pPr algn="ctr"/>
            <a:r>
              <a:rPr lang="en-US" dirty="0">
                <a:solidFill>
                  <a:schemeClr val="tx1"/>
                </a:solidFill>
              </a:rPr>
              <a:t>Hypothesis testing: p-values </a:t>
            </a:r>
          </a:p>
        </p:txBody>
      </p:sp>
      <p:sp>
        <p:nvSpPr>
          <p:cNvPr id="2" name="Slide Number Placeholder 1"/>
          <p:cNvSpPr>
            <a:spLocks noGrp="1"/>
          </p:cNvSpPr>
          <p:nvPr>
            <p:ph type="sldNum" sz="quarter" idx="12"/>
          </p:nvPr>
        </p:nvSpPr>
        <p:spPr/>
        <p:txBody>
          <a:bodyPr/>
          <a:lstStyle/>
          <a:p>
            <a:fld id="{F6F8042C-985E-034B-BB41-2A1F3109AE7A}" type="slidenum">
              <a:rPr lang="en-US" smtClean="0"/>
              <a:t>66</a:t>
            </a:fld>
            <a:endParaRPr lang="en-US"/>
          </a:p>
        </p:txBody>
      </p:sp>
    </p:spTree>
    <p:extLst>
      <p:ext uri="{BB962C8B-B14F-4D97-AF65-F5344CB8AC3E}">
        <p14:creationId xmlns:p14="http://schemas.microsoft.com/office/powerpoint/2010/main" val="400182648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186"/>
            <a:ext cx="7620000" cy="868363"/>
          </a:xfrm>
          <a:noFill/>
        </p:spPr>
        <p:txBody>
          <a:bodyPr>
            <a:noAutofit/>
          </a:bodyPr>
          <a:lstStyle/>
          <a:p>
            <a:r>
              <a:rPr lang="en-US" sz="3200" dirty="0"/>
              <a:t>Statistical significance and p-values </a:t>
            </a:r>
            <a:br>
              <a:rPr lang="en-US" sz="3200" dirty="0"/>
            </a:br>
            <a:r>
              <a:rPr lang="en-US" sz="3200" dirty="0"/>
              <a:t>(American Statistical Association)</a:t>
            </a:r>
          </a:p>
        </p:txBody>
      </p:sp>
      <p:sp>
        <p:nvSpPr>
          <p:cNvPr id="3" name="Content Placeholder 2"/>
          <p:cNvSpPr>
            <a:spLocks noGrp="1"/>
          </p:cNvSpPr>
          <p:nvPr>
            <p:ph idx="1"/>
          </p:nvPr>
        </p:nvSpPr>
        <p:spPr>
          <a:xfrm>
            <a:off x="173621" y="914396"/>
            <a:ext cx="8831483" cy="5716895"/>
          </a:xfrm>
        </p:spPr>
        <p:txBody>
          <a:bodyPr>
            <a:noAutofit/>
          </a:bodyPr>
          <a:lstStyle/>
          <a:p>
            <a:r>
              <a:rPr lang="en-US" sz="1800" dirty="0"/>
              <a:t>P-values can indicate how incompatible the observed data are with a statistical model (e.g., evidence against the null hypothesis)</a:t>
            </a:r>
          </a:p>
          <a:p>
            <a:r>
              <a:rPr lang="en-US" sz="1800" dirty="0"/>
              <a:t>P-values do NOT measure the probability that the study hypothesis is true</a:t>
            </a:r>
          </a:p>
          <a:p>
            <a:r>
              <a:rPr lang="en-US" sz="1800" dirty="0"/>
              <a:t>Scientific conclusions should NOT be based only on whether a p-value passes a specific threshold (nothing magic about 0.05) – consider also study design (strengths, limitations), data quality, possible study biases, external evidence, etc.</a:t>
            </a:r>
          </a:p>
          <a:p>
            <a:r>
              <a:rPr lang="en-US" sz="1800" dirty="0"/>
              <a:t>Proper interpretation of a p-value requires full reporting of hypothesis testing conducted – Conducting multiple analyses and then selectively reporting the “interesting” results = “cherry-picking”, “data dredging” is a pervasive problem in the medical literature – invalid excess of “significant” findings, lack of reproducibility. Report all study hypotheses, data collection decisions, all statistical tests (p-values) computed, and how those reported were selected for presentation</a:t>
            </a:r>
          </a:p>
          <a:p>
            <a:r>
              <a:rPr lang="en-US" sz="1600" dirty="0"/>
              <a:t>P-value does NOT measure the size of the study effect or importance of the finding</a:t>
            </a:r>
            <a:br>
              <a:rPr lang="en-US" sz="1600" dirty="0"/>
            </a:br>
            <a:r>
              <a:rPr lang="en-US" sz="1600" dirty="0"/>
              <a:t>Small study effects can have small p-values with large sample size, and large study effects may have large p-values with small sample size. Studies with the SAME effect size will have different p-values, depending on sample size and measurement precision</a:t>
            </a:r>
          </a:p>
          <a:p>
            <a:r>
              <a:rPr lang="en-US" sz="1600" b="1" dirty="0">
                <a:solidFill>
                  <a:schemeClr val="accent1">
                    <a:lumMod val="75000"/>
                  </a:schemeClr>
                </a:solidFill>
              </a:rPr>
              <a:t>Don’t report p-values alone (for many of the reasons above)</a:t>
            </a:r>
            <a:br>
              <a:rPr lang="en-US" sz="1600" b="1" dirty="0">
                <a:solidFill>
                  <a:schemeClr val="accent1">
                    <a:lumMod val="75000"/>
                  </a:schemeClr>
                </a:solidFill>
              </a:rPr>
            </a:br>
            <a:r>
              <a:rPr lang="en-US" sz="1600" b="1" dirty="0">
                <a:solidFill>
                  <a:schemeClr val="accent1">
                    <a:lumMod val="75000"/>
                  </a:schemeClr>
                </a:solidFill>
              </a:rPr>
              <a:t>Provide measures of effect size, along with estimate of precision (confidence intervals)</a:t>
            </a:r>
          </a:p>
          <a:p>
            <a:endParaRPr lang="en-US" sz="1800" dirty="0"/>
          </a:p>
          <a:p>
            <a:endParaRPr lang="en-US" sz="1800" dirty="0"/>
          </a:p>
        </p:txBody>
      </p:sp>
      <p:sp>
        <p:nvSpPr>
          <p:cNvPr id="5" name="TextBox 4"/>
          <p:cNvSpPr txBox="1"/>
          <p:nvPr/>
        </p:nvSpPr>
        <p:spPr>
          <a:xfrm>
            <a:off x="1981200" y="6273801"/>
            <a:ext cx="6515886" cy="461665"/>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Wasserstein RL, Lazar NA. The ASA’s statement on p-values: context, process, and purpose.</a:t>
            </a:r>
          </a:p>
          <a:p>
            <a:r>
              <a:rPr lang="en-US" sz="1200" dirty="0">
                <a:latin typeface="Arial" panose="020B0604020202020204" pitchFamily="34" charset="0"/>
                <a:cs typeface="Arial" panose="020B0604020202020204" pitchFamily="34" charset="0"/>
              </a:rPr>
              <a:t>The American Statistician, 2016;70(2):129-133</a:t>
            </a:r>
          </a:p>
        </p:txBody>
      </p:sp>
      <p:sp>
        <p:nvSpPr>
          <p:cNvPr id="4" name="Slide Number Placeholder 3"/>
          <p:cNvSpPr>
            <a:spLocks noGrp="1"/>
          </p:cNvSpPr>
          <p:nvPr>
            <p:ph type="sldNum" sz="quarter" idx="12"/>
          </p:nvPr>
        </p:nvSpPr>
        <p:spPr/>
        <p:txBody>
          <a:bodyPr/>
          <a:lstStyle/>
          <a:p>
            <a:fld id="{F6F8042C-985E-034B-BB41-2A1F3109AE7A}" type="slidenum">
              <a:rPr lang="en-US" smtClean="0"/>
              <a:t>67</a:t>
            </a:fld>
            <a:endParaRPr lang="en-US"/>
          </a:p>
        </p:txBody>
      </p:sp>
    </p:spTree>
    <p:extLst>
      <p:ext uri="{BB962C8B-B14F-4D97-AF65-F5344CB8AC3E}">
        <p14:creationId xmlns:p14="http://schemas.microsoft.com/office/powerpoint/2010/main" val="21919442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73582"/>
            <a:ext cx="7886700" cy="1325563"/>
          </a:xfrm>
        </p:spPr>
        <p:txBody>
          <a:bodyPr/>
          <a:lstStyle/>
          <a:p>
            <a:r>
              <a:rPr lang="en-US" dirty="0"/>
              <a:t>Major types of study designs</a:t>
            </a:r>
          </a:p>
        </p:txBody>
      </p:sp>
      <p:sp>
        <p:nvSpPr>
          <p:cNvPr id="4" name="Slide Number Placeholder 3"/>
          <p:cNvSpPr>
            <a:spLocks noGrp="1"/>
          </p:cNvSpPr>
          <p:nvPr>
            <p:ph type="sldNum" sz="quarter" idx="12"/>
          </p:nvPr>
        </p:nvSpPr>
        <p:spPr/>
        <p:txBody>
          <a:bodyPr/>
          <a:lstStyle/>
          <a:p>
            <a:fld id="{F6F8042C-985E-034B-BB41-2A1F3109AE7A}" type="slidenum">
              <a:rPr lang="en-US" smtClean="0"/>
              <a:t>7</a:t>
            </a:fld>
            <a:endParaRPr lang="en-US"/>
          </a:p>
        </p:txBody>
      </p:sp>
      <p:pic>
        <p:nvPicPr>
          <p:cNvPr id="2050" name="Picture 2" descr="https://i.pinimg.com/originals/4d/10/d9/4d10d9ec089d71a1e868bd09efd2f7a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7576" y="1511157"/>
            <a:ext cx="7096232" cy="4612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63537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loud 5"/>
          <p:cNvSpPr/>
          <p:nvPr/>
        </p:nvSpPr>
        <p:spPr>
          <a:xfrm>
            <a:off x="1659467" y="1950720"/>
            <a:ext cx="2506134" cy="1855893"/>
          </a:xfrm>
          <a:prstGeom prst="cloud">
            <a:avLst/>
          </a:prstGeom>
          <a:solidFill>
            <a:schemeClr val="bg1">
              <a:lumMod val="7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7322"/>
            <a:ext cx="7886700" cy="1325563"/>
          </a:xfrm>
        </p:spPr>
        <p:txBody>
          <a:bodyPr>
            <a:normAutofit/>
          </a:bodyPr>
          <a:lstStyle/>
          <a:p>
            <a:r>
              <a:rPr lang="en-US" sz="3600" dirty="0"/>
              <a:t>Consider these study designs in terms of the following broad research question</a:t>
            </a:r>
          </a:p>
        </p:txBody>
      </p:sp>
      <p:sp>
        <p:nvSpPr>
          <p:cNvPr id="3" name="Content Placeholder 2"/>
          <p:cNvSpPr>
            <a:spLocks noGrp="1"/>
          </p:cNvSpPr>
          <p:nvPr>
            <p:ph idx="1"/>
          </p:nvPr>
        </p:nvSpPr>
        <p:spPr>
          <a:xfrm>
            <a:off x="628650" y="1603513"/>
            <a:ext cx="7886700" cy="4573450"/>
          </a:xfrm>
        </p:spPr>
        <p:txBody>
          <a:bodyPr>
            <a:normAutofit/>
          </a:bodyPr>
          <a:lstStyle/>
          <a:p>
            <a:pPr marL="0" indent="0">
              <a:buNone/>
            </a:pPr>
            <a:r>
              <a:rPr lang="en-US" dirty="0"/>
              <a:t>Broad research question:</a:t>
            </a:r>
          </a:p>
          <a:p>
            <a:pPr marL="0" indent="0">
              <a:buNone/>
            </a:pPr>
            <a:br>
              <a:rPr lang="en-US" dirty="0"/>
            </a:br>
            <a:r>
              <a:rPr lang="en-US" sz="3600" b="1" dirty="0">
                <a:solidFill>
                  <a:schemeClr val="accent1">
                    <a:lumMod val="75000"/>
                  </a:schemeClr>
                </a:solidFill>
              </a:rPr>
              <a:t>Does </a:t>
            </a:r>
            <a:r>
              <a:rPr lang="en-US" sz="3600" b="1" dirty="0">
                <a:solidFill>
                  <a:schemeClr val="bg2">
                    <a:lumMod val="50000"/>
                  </a:schemeClr>
                </a:solidFill>
              </a:rPr>
              <a:t>air pollution </a:t>
            </a:r>
            <a:r>
              <a:rPr lang="en-US" sz="3600" b="1" dirty="0">
                <a:solidFill>
                  <a:schemeClr val="accent1">
                    <a:lumMod val="75000"/>
                  </a:schemeClr>
                </a:solidFill>
              </a:rPr>
              <a:t>impact health?</a:t>
            </a:r>
          </a:p>
          <a:p>
            <a:pPr marL="0" indent="0">
              <a:buNone/>
            </a:pPr>
            <a:endParaRPr lang="en-US" dirty="0"/>
          </a:p>
          <a:p>
            <a:pPr marL="0" indent="0">
              <a:buNone/>
            </a:pPr>
            <a:endParaRPr lang="en-US" dirty="0"/>
          </a:p>
          <a:p>
            <a:pPr marL="0" indent="0">
              <a:buNone/>
            </a:pPr>
            <a:r>
              <a:rPr lang="en-US" sz="2400" dirty="0">
                <a:solidFill>
                  <a:schemeClr val="bg1">
                    <a:lumMod val="50000"/>
                  </a:schemeClr>
                </a:solidFill>
              </a:rPr>
              <a:t>(Note: you will hear a lot about the Southern California Children’s Health Study (CHS)—led by USC investigators—in future class sessions, so here we consider </a:t>
            </a:r>
            <a:r>
              <a:rPr lang="en-US" sz="2400" i="1" dirty="0">
                <a:solidFill>
                  <a:schemeClr val="bg1">
                    <a:lumMod val="50000"/>
                  </a:schemeClr>
                </a:solidFill>
              </a:rPr>
              <a:t>other</a:t>
            </a:r>
            <a:r>
              <a:rPr lang="en-US" sz="2400" dirty="0">
                <a:solidFill>
                  <a:schemeClr val="bg1">
                    <a:lumMod val="50000"/>
                  </a:schemeClr>
                </a:solidFill>
              </a:rPr>
              <a:t> studies to provide perspective)</a:t>
            </a:r>
          </a:p>
        </p:txBody>
      </p:sp>
      <p:sp>
        <p:nvSpPr>
          <p:cNvPr id="4" name="Slide Number Placeholder 3"/>
          <p:cNvSpPr>
            <a:spLocks noGrp="1"/>
          </p:cNvSpPr>
          <p:nvPr>
            <p:ph type="sldNum" sz="quarter" idx="12"/>
          </p:nvPr>
        </p:nvSpPr>
        <p:spPr/>
        <p:txBody>
          <a:bodyPr/>
          <a:lstStyle/>
          <a:p>
            <a:fld id="{F6F8042C-985E-034B-BB41-2A1F3109AE7A}" type="slidenum">
              <a:rPr lang="en-US" smtClean="0"/>
              <a:t>8</a:t>
            </a:fld>
            <a:endParaRPr lang="en-US"/>
          </a:p>
        </p:txBody>
      </p:sp>
    </p:spTree>
    <p:extLst>
      <p:ext uri="{BB962C8B-B14F-4D97-AF65-F5344CB8AC3E}">
        <p14:creationId xmlns:p14="http://schemas.microsoft.com/office/powerpoint/2010/main" val="251081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2617"/>
            <a:ext cx="7886700" cy="1325563"/>
          </a:xfrm>
        </p:spPr>
        <p:txBody>
          <a:bodyPr/>
          <a:lstStyle/>
          <a:p>
            <a:r>
              <a:rPr lang="en-US" dirty="0"/>
              <a:t>Observational studies - definition</a:t>
            </a:r>
          </a:p>
        </p:txBody>
      </p:sp>
      <p:sp>
        <p:nvSpPr>
          <p:cNvPr id="3" name="Content Placeholder 2"/>
          <p:cNvSpPr>
            <a:spLocks noGrp="1"/>
          </p:cNvSpPr>
          <p:nvPr>
            <p:ph idx="1"/>
          </p:nvPr>
        </p:nvSpPr>
        <p:spPr>
          <a:xfrm>
            <a:off x="628650" y="1205345"/>
            <a:ext cx="7886700" cy="5151006"/>
          </a:xfrm>
        </p:spPr>
        <p:txBody>
          <a:bodyPr>
            <a:normAutofit lnSpcReduction="10000"/>
          </a:bodyPr>
          <a:lstStyle/>
          <a:p>
            <a:r>
              <a:rPr lang="en-US" dirty="0"/>
              <a:t>Clinicaltrials.gov: a clinical study in which participants identified as belonging to study groups are assessed for biomedical or health </a:t>
            </a:r>
            <a:r>
              <a:rPr lang="en-US" b="1" dirty="0"/>
              <a:t>outcomes</a:t>
            </a:r>
            <a:r>
              <a:rPr lang="en-US" dirty="0"/>
              <a:t>. Participants may receive diagnostic, therapeutic, or other types of interventions, but </a:t>
            </a:r>
            <a:r>
              <a:rPr lang="en-US" b="1" dirty="0"/>
              <a:t>the investigator does not assign participants to specific interventions</a:t>
            </a:r>
            <a:r>
              <a:rPr lang="en-US" dirty="0"/>
              <a:t> (as in a clinical trial ).  </a:t>
            </a:r>
            <a:br>
              <a:rPr lang="en-US" dirty="0"/>
            </a:br>
            <a:r>
              <a:rPr lang="en-US" b="1" dirty="0"/>
              <a:t>Exposures (interventions) are self-selected.</a:t>
            </a:r>
            <a:br>
              <a:rPr lang="en-US" b="1" dirty="0"/>
            </a:br>
            <a:endParaRPr lang="en-US" b="1" dirty="0"/>
          </a:p>
          <a:p>
            <a:r>
              <a:rPr lang="en-US" dirty="0"/>
              <a:t>Associations between exposures/interventions and outcomes may be biased (confounded) by characteristics that differ between those that choose exposure vs. no exposure.</a:t>
            </a:r>
            <a:br>
              <a:rPr lang="en-US" dirty="0"/>
            </a:br>
            <a:endParaRPr lang="en-US" dirty="0"/>
          </a:p>
          <a:p>
            <a:endParaRPr lang="en-US" dirty="0"/>
          </a:p>
        </p:txBody>
      </p:sp>
      <p:sp>
        <p:nvSpPr>
          <p:cNvPr id="4" name="Slide Number Placeholder 3"/>
          <p:cNvSpPr>
            <a:spLocks noGrp="1"/>
          </p:cNvSpPr>
          <p:nvPr>
            <p:ph type="sldNum" sz="quarter" idx="12"/>
          </p:nvPr>
        </p:nvSpPr>
        <p:spPr/>
        <p:txBody>
          <a:bodyPr/>
          <a:lstStyle/>
          <a:p>
            <a:fld id="{F6F8042C-985E-034B-BB41-2A1F3109AE7A}" type="slidenum">
              <a:rPr lang="en-US" smtClean="0"/>
              <a:t>9</a:t>
            </a:fld>
            <a:endParaRPr lang="en-US"/>
          </a:p>
        </p:txBody>
      </p:sp>
    </p:spTree>
    <p:extLst>
      <p:ext uri="{BB962C8B-B14F-4D97-AF65-F5344CB8AC3E}">
        <p14:creationId xmlns:p14="http://schemas.microsoft.com/office/powerpoint/2010/main" val="208268579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3875</TotalTime>
  <Words>5733</Words>
  <Application>Microsoft Office PowerPoint</Application>
  <PresentationFormat>On-screen Show (4:3)</PresentationFormat>
  <Paragraphs>536</Paragraphs>
  <Slides>67</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67</vt:i4>
      </vt:variant>
    </vt:vector>
  </HeadingPairs>
  <TitlesOfParts>
    <vt:vector size="72" baseType="lpstr">
      <vt:lpstr>Arial</vt:lpstr>
      <vt:lpstr>Calibri</vt:lpstr>
      <vt:lpstr>Calibri Light</vt:lpstr>
      <vt:lpstr>Courier New</vt:lpstr>
      <vt:lpstr>Office Theme</vt:lpstr>
      <vt:lpstr>How to develop a research question</vt:lpstr>
      <vt:lpstr>Objectives: develop research question</vt:lpstr>
      <vt:lpstr>Objectives: develop research question</vt:lpstr>
      <vt:lpstr>The scientific method</vt:lpstr>
      <vt:lpstr>Defining the research question, translating into a statistical question</vt:lpstr>
      <vt:lpstr>First, let’s discuss study designs</vt:lpstr>
      <vt:lpstr>Major types of study designs</vt:lpstr>
      <vt:lpstr>Consider these study designs in terms of the following broad research question</vt:lpstr>
      <vt:lpstr>Observational studies - definition</vt:lpstr>
      <vt:lpstr>Observational: Cohort study</vt:lpstr>
      <vt:lpstr>Cohort study: pros/cons</vt:lpstr>
      <vt:lpstr>Cohort study: example in literature</vt:lpstr>
      <vt:lpstr>Observational: Case-control study</vt:lpstr>
      <vt:lpstr>Case-control study: pros/cons</vt:lpstr>
      <vt:lpstr>Case-control: example in literature</vt:lpstr>
      <vt:lpstr>Observational: Cross-sectional study</vt:lpstr>
      <vt:lpstr>Cross-sectional study: pros/cons</vt:lpstr>
      <vt:lpstr>Cross-sectional study: alternatives</vt:lpstr>
      <vt:lpstr>Cross-sectional: example in literature</vt:lpstr>
      <vt:lpstr>Observational: Ecological study</vt:lpstr>
      <vt:lpstr>Ecological study: example in literature</vt:lpstr>
      <vt:lpstr>Clinical trial - definition</vt:lpstr>
      <vt:lpstr>Clinical trial - example</vt:lpstr>
      <vt:lpstr>Clinical trial - example</vt:lpstr>
      <vt:lpstr>Assignment to intervention</vt:lpstr>
      <vt:lpstr>Trial designs</vt:lpstr>
      <vt:lpstr>e.g. Randomized controlled trial (RCT)</vt:lpstr>
      <vt:lpstr>…and we’re back to research qn’s!</vt:lpstr>
      <vt:lpstr>Recall: Defining the research question, translating into a statistical question</vt:lpstr>
      <vt:lpstr>Research question  statistical question</vt:lpstr>
      <vt:lpstr>Example: Research question  statistical question</vt:lpstr>
      <vt:lpstr>The research question</vt:lpstr>
      <vt:lpstr>Refining the research question</vt:lpstr>
      <vt:lpstr>FINER criteria to develop the research question</vt:lpstr>
      <vt:lpstr>PICOT criteria to develop the research question</vt:lpstr>
      <vt:lpstr>Defining your Population: Population to Sample</vt:lpstr>
      <vt:lpstr>Defining your population and sample</vt:lpstr>
      <vt:lpstr>Operationalizing the general concepts in your research question</vt:lpstr>
      <vt:lpstr>PowerPoint Presentation</vt:lpstr>
      <vt:lpstr>Recap: how to develop a research question</vt:lpstr>
      <vt:lpstr>Activity time!</vt:lpstr>
      <vt:lpstr>Background for discussion topic</vt:lpstr>
      <vt:lpstr>PowerPoint Presentation</vt:lpstr>
      <vt:lpstr>PowerPoint Presentation</vt:lpstr>
      <vt:lpstr>“Tackling climate change could be the greatest global health opportunity of the 21st century”</vt:lpstr>
      <vt:lpstr>Idea of today’s activity: Design a study to describe health co-benefits climate change mitigation efforts</vt:lpstr>
      <vt:lpstr>Plans for today’s activity</vt:lpstr>
      <vt:lpstr>Meng YY, Yue D, Molitor J, Chen X, Su JG, Jerrett M. Reductions in NO2 and emergency room visits associated with California's goods movement policies: A quasi-experimental study. Environmental Research. 2022 Jun 3:113600. https://pubmed.ncbi.nlm.nih.gov/35660569/</vt:lpstr>
      <vt:lpstr>PICOT criteria to develop the research question</vt:lpstr>
      <vt:lpstr>Recap: how to develop a research question</vt:lpstr>
      <vt:lpstr>Additional materials</vt:lpstr>
      <vt:lpstr>So what can I do?</vt:lpstr>
      <vt:lpstr>Bonus: old activity</vt:lpstr>
      <vt:lpstr>Activity: design a study to investigate the “battle of the thermostat”</vt:lpstr>
      <vt:lpstr>Groups (13 students  5 groups of 2, 1 group of 3)</vt:lpstr>
      <vt:lpstr>Battle for the thermostat: Gender and the effect of temperature on cognitive performance</vt:lpstr>
      <vt:lpstr>PowerPoint Presentation</vt:lpstr>
      <vt:lpstr>Critique this study</vt:lpstr>
      <vt:lpstr>Example critiques (some drawn from comments on Nytimes, PLoS One)</vt:lpstr>
      <vt:lpstr>What alternatives might you propose?</vt:lpstr>
      <vt:lpstr>Recap: how to develop a research question</vt:lpstr>
      <vt:lpstr>Preview: estimation/hypothesis testing</vt:lpstr>
      <vt:lpstr>Preview: Why statistical inference?</vt:lpstr>
      <vt:lpstr>Basic steps of hypothesis testing</vt:lpstr>
      <vt:lpstr>Hypothesis testing </vt:lpstr>
      <vt:lpstr>Hypothesis testing: p-values </vt:lpstr>
      <vt:lpstr>Statistical significance and p-values  (American Statistical Association)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Kimberly Siegmund</dc:creator>
  <cp:lastModifiedBy>Sandrah Proctor Eckel</cp:lastModifiedBy>
  <cp:revision>94</cp:revision>
  <dcterms:created xsi:type="dcterms:W3CDTF">2019-04-30T18:25:21Z</dcterms:created>
  <dcterms:modified xsi:type="dcterms:W3CDTF">2022-06-14T05:26:52Z</dcterms:modified>
</cp:coreProperties>
</file>

<file path=docProps/thumbnail.jpeg>
</file>